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sldIdLst>
    <p:sldId id="256" r:id="rId2"/>
    <p:sldId id="27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6" r:id="rId13"/>
    <p:sldId id="267" r:id="rId14"/>
    <p:sldId id="269" r:id="rId15"/>
    <p:sldId id="270" r:id="rId16"/>
    <p:sldId id="271" r:id="rId17"/>
    <p:sldId id="272" r:id="rId18"/>
    <p:sldId id="275" r:id="rId19"/>
    <p:sldId id="274" r:id="rId2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54" y="3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CCFAF9-6E11-4867-B30C-CCC3D9FBBCAC}" type="datetimeFigureOut">
              <a:rPr lang="cs-CZ" smtClean="0"/>
              <a:t>26.01.2026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B14919-C075-4024-8FF7-B7EAC6CBB5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273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4A30D8-9B19-3B0F-C6C7-84F8047180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7B07CE0-DFD6-4991-5083-4EEE178DAE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1594F16-3B20-5E4C-A0D8-1F26D3BD5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72614-91B7-4F1D-9155-84710C29873F}" type="datetime1">
              <a:rPr lang="cs-CZ" smtClean="0"/>
              <a:t>26.01.2026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A54EE23-5076-7F78-6719-4499AFED0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236C000-6D0A-68EE-6799-E786CE730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4BDD-EA49-479A-AE41-2C6AC65186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7189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160D54-DC3B-C540-FE83-45000BE1B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A8706F9-793E-20C1-8A13-C4FB6D25BC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1401C8B-0AD6-66B6-E92E-4740B8BD0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23258-05C5-46E6-A667-B4B36E67166E}" type="datetime1">
              <a:rPr lang="cs-CZ" smtClean="0"/>
              <a:t>26.01.2026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AA59B31-6153-2049-D374-B95F67E5A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3472162-292F-4D14-4FB8-43AB4E1D3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4BDD-EA49-479A-AE41-2C6AC65186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5531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C9652B0D-33EC-56A5-59FB-3A5FEFE272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CD3E77F-C3A0-E0B9-1024-9745EE252C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F2C76E1-2A07-B5E5-FF0D-5EB7A3A91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61E13-EAFF-47FF-BDF8-889C8953886A}" type="datetime1">
              <a:rPr lang="cs-CZ" smtClean="0"/>
              <a:t>26.01.2026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3E0C3CA-C3FD-0A38-46DB-89B24C995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AE31C40-C781-C64A-5EE0-8A2406D1F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4BDD-EA49-479A-AE41-2C6AC65186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7441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F925BC-CF65-BF97-5E21-68DE7AAC9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C6710B1-551F-A0F0-1C92-EFA7BEAF31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C1B5282-1C90-2BA8-B837-1416D7C5E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EC56-7787-46C2-B675-13DE619BE0A9}" type="datetime1">
              <a:rPr lang="cs-CZ" smtClean="0"/>
              <a:t>26.01.2026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3F79713-30DF-4D47-A349-F6CF84BDB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103FF99-C64C-282C-8910-A7FEC93A8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4BDD-EA49-479A-AE41-2C6AC65186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4702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A5ADD8-0D0B-FA5C-BA91-AB0B43157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9C7341B-898E-20D9-D61F-DC38A1255B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9175AD7-D7DE-D417-DD12-024A5E3FE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A977B-E33B-4CC9-A7D3-3E82D58114CD}" type="datetime1">
              <a:rPr lang="cs-CZ" smtClean="0"/>
              <a:t>26.01.2026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42F2BB6-08F5-F347-53A8-BA93DA881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3E547D9-647D-CE62-D254-44D07DB4B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4BDD-EA49-479A-AE41-2C6AC65186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2795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EEFAE5-7C56-5BFB-EA6E-E7739AF66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2B39A4-F96E-944D-DA1F-47C680B7FD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EFE911F-95A9-1BE0-CDCA-B3AF202F3D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87BE9D3-53D0-835B-BF72-8681FA08C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516AC-1D84-47FC-8F43-0D36DAA361B6}" type="datetime1">
              <a:rPr lang="cs-CZ" smtClean="0"/>
              <a:t>26.01.2026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EF89ABD-FF2B-7ED6-8670-1D83D389D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E5546D8-76D7-42DF-2C59-8BCB869AC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4BDD-EA49-479A-AE41-2C6AC65186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28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18997D-0086-D697-D07E-5585A143F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B0F12ED-826A-7EBA-C5F0-042FC1EEDB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9565EE8-B48B-92DD-20CD-E788037B1B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9A2697AB-AC9C-8091-72CA-3316CE7987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2B34FD53-F180-1068-496E-F32990B919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D1FE5CC9-C191-2D05-A7C4-AD625E7A6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B452-409B-4A2A-82DA-D7636EC388F6}" type="datetime1">
              <a:rPr lang="cs-CZ" smtClean="0"/>
              <a:t>26.01.2026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08C2F821-62FA-5CE1-73F7-AE69B80D7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BD7514A-DA6D-CD0D-B629-42EE7887D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4BDD-EA49-479A-AE41-2C6AC65186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0686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6FAC0D-22DC-750C-3826-C362D04BB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06CDD4B6-EB69-FCFB-654C-4FF48AA15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799C4-372A-48F1-A4C8-8B8FF5733B68}" type="datetime1">
              <a:rPr lang="cs-CZ" smtClean="0"/>
              <a:t>26.01.2026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7D3211B-4D13-9A8F-C075-CEE7BC941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101194C-9C1A-8931-575C-FE24D7E8A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4BDD-EA49-479A-AE41-2C6AC65186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8695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80FBCFA5-84D6-E7B7-3698-011A73D4F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318E-75F8-46B6-A1D4-04AB234EDFF4}" type="datetime1">
              <a:rPr lang="cs-CZ" smtClean="0"/>
              <a:t>26.01.2026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4E1713BC-8881-FA73-8601-F92BB58FB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8160E05-966F-0BD6-3D26-807331534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4BDD-EA49-479A-AE41-2C6AC65186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7172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C51197-2C5B-2AE9-D645-DE07A8FCC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0DB1085-DBE0-001B-19CF-281F5E7B5C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5CA26690-BB22-85E4-CD80-A6FFC0C101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D59AB2B-6763-1D2D-CF3A-E3D32B8C9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B23C2-17DB-4703-B6D5-CE33FACE68F0}" type="datetime1">
              <a:rPr lang="cs-CZ" smtClean="0"/>
              <a:t>26.01.2026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1933D92-1E43-D4AD-2E77-FA8DAE0B5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1F90752-60D8-6D52-F49F-4D2E05C48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4BDD-EA49-479A-AE41-2C6AC65186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9362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3E395F-083B-7246-641A-4A2118AEC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F21036AD-BC0E-51F6-418D-3D79C00765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B2C95DA-80C5-81B8-4C04-A237C156DE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C04076D-B9F5-93B7-7CA9-7CC9572CB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7182B-CFA5-4945-9044-57E37883CAF5}" type="datetime1">
              <a:rPr lang="cs-CZ" smtClean="0"/>
              <a:t>26.01.2026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D47E97B-EE17-D658-43B4-560242A22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4BE9F6E-A214-CEE7-2142-3D6367CEA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4BDD-EA49-479A-AE41-2C6AC65186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3498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108BC41-B141-B006-483D-AEAA7E990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5C1B513-0E06-2D38-36DC-4AACC11A6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91F6773-E4EB-30BC-1972-F0C02D118A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B1DBBF-59CF-4A3F-B1F3-8F65BF9756DF}" type="datetime1">
              <a:rPr lang="cs-CZ" smtClean="0"/>
              <a:t>26.01.2026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7C15E7F-B77C-FC4F-BAA3-DDC5F99E12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5BF6CC6-5FEF-A5B2-5F9E-D1F9D3D734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914BDD-EA49-479A-AE41-2C6AC65186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880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yesit.eu/relace.php" TargetMode="External"/><Relationship Id="rId2" Type="http://schemas.openxmlformats.org/officeDocument/2006/relationships/hyperlink" Target="https://yesit.eu/zsvod/tridy/6sestaTrida/database/normalizaceRelaciJednoduse.pd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yesit.eu/zsvod/tridy/6sestaTrida/database/phpMyAdmin.pptx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C1FD32-1161-015B-2065-1E775A4BBE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46429"/>
            <a:ext cx="9144000" cy="963533"/>
          </a:xfrm>
        </p:spPr>
        <p:txBody>
          <a:bodyPr>
            <a:normAutofit fontScale="90000"/>
          </a:bodyPr>
          <a:lstStyle/>
          <a:p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Informační systémy a databáze 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FDC85E03-D49B-9488-D866-24D8ED2621B8}"/>
              </a:ext>
            </a:extLst>
          </p:cNvPr>
          <p:cNvSpPr txBox="1"/>
          <p:nvPr/>
        </p:nvSpPr>
        <p:spPr>
          <a:xfrm>
            <a:off x="8520739" y="5770024"/>
            <a:ext cx="310027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/>
              <a:t>Milan Mroczkowski</a:t>
            </a:r>
          </a:p>
          <a:p>
            <a:r>
              <a:rPr lang="cs-CZ" sz="2800" dirty="0"/>
              <a:t>https://yesit.eu</a:t>
            </a:r>
          </a:p>
        </p:txBody>
      </p:sp>
    </p:spTree>
    <p:extLst>
      <p:ext uri="{BB962C8B-B14F-4D97-AF65-F5344CB8AC3E}">
        <p14:creationId xmlns:p14="http://schemas.microsoft.com/office/powerpoint/2010/main" val="35635886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FC4137-085A-6ABE-1CE7-39FBC6E75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Návrh databází - správná struktura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3F1B269-9D4C-AA40-EA61-0EF105E0AB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Špatně navržená databáze je jako dům bez příček – všechno je chaotické. </a:t>
            </a:r>
          </a:p>
          <a:p>
            <a:pPr marL="0" indent="0">
              <a:buNone/>
            </a:pP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Normalizace</a:t>
            </a: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logicky rozdělí data do samostatných tabulek (Žáci, Předměty, Známky) a odstraní duplicity. Každý záznam má svůj </a:t>
            </a: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primární klíč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– unikátní identifikátor (ID), aby si databáze nic nespletla. </a:t>
            </a:r>
          </a:p>
          <a:p>
            <a:pPr marL="0" indent="0">
              <a:buNone/>
            </a:pP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Nakonec se tabulky spojí pomocí </a:t>
            </a: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relací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aby systém věděl, která známka patří kterému žákovi.</a:t>
            </a:r>
          </a:p>
          <a:p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7DADBC0-CAAA-1A1E-D007-61435CB3D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4BDD-EA49-479A-AE41-2C6AC651867A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49260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0118F3-4733-B354-F54C-48BEB85E9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Vytvoření databáze – CREATE DATABASE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DCD0AB9-997D-9637-0591-31A31AE3D7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Vytvoř databázi:</a:t>
            </a:r>
            <a:b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CREATE DATABASE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tridaOsma</a:t>
            </a:r>
            <a:r>
              <a:rPr lang="cs-CZ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zaci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marL="0" indent="0">
              <a:buNone/>
            </a:pP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Použij databázi:</a:t>
            </a:r>
            <a:b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tridaOsma</a:t>
            </a:r>
            <a:r>
              <a:rPr lang="cs-CZ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zaci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9BFB702-5CD1-1F00-146A-12DF62D21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4BDD-EA49-479A-AE41-2C6AC651867A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53913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9CC339-CB27-F152-3B64-E8DC21814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Vytváření tabulky - CREATE TABLE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4BC428-D823-F3E4-BBFC-70BE97FEEC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CREATE TABLE </a:t>
            </a:r>
            <a:r>
              <a:rPr lang="cs-CZ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zaci</a:t>
            </a: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</a:p>
          <a:p>
            <a:pPr marL="0" indent="0">
              <a:buNone/>
            </a:pP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id INT PRIMARY KEY AUTO_INCREMENT,</a:t>
            </a:r>
          </a:p>
          <a:p>
            <a:pPr marL="0" indent="0">
              <a:buNone/>
            </a:pPr>
            <a:r>
              <a:rPr lang="cs-CZ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jmeno</a:t>
            </a: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VARCHAR(100) NOT NULL,</a:t>
            </a:r>
          </a:p>
          <a:p>
            <a:pPr marL="0" indent="0">
              <a:buNone/>
            </a:pPr>
            <a:r>
              <a:rPr lang="cs-CZ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prijmeni</a:t>
            </a: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VARCHAR(100) NOT NULL,</a:t>
            </a:r>
          </a:p>
          <a:p>
            <a:pPr marL="0" indent="0">
              <a:buNone/>
            </a:pPr>
            <a:r>
              <a:rPr lang="cs-CZ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trida</a:t>
            </a: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VARCHAR(10),</a:t>
            </a:r>
          </a:p>
          <a:p>
            <a:pPr marL="0" indent="0">
              <a:buNone/>
            </a:pP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vek INT);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1F9842E-A025-1B95-6842-31004CF20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4BDD-EA49-479A-AE41-2C6AC651867A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85736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2C8B61-609F-DD80-562E-6E6B13508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Vkládání dat - INSERT INTO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59B0EDE-8890-0D6B-DCE0-741606CE0E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INSERT INTO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zaci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jmeno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prijmeni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trida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vek) VALUES ('Marek', 'Svoboda', '8A', 14);</a:t>
            </a:r>
          </a:p>
          <a:p>
            <a:pPr marL="0" indent="0">
              <a:buNone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INSERT INTO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zaci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jmeno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prijmeni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trida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vek) VALUES ('Petra', 'Nováková', '8A', 14);</a:t>
            </a:r>
          </a:p>
          <a:p>
            <a:pPr marL="0" indent="0">
              <a:buNone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INSERT INTO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zaci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jmeno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prijmeni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trida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vek) VALUES ('Jan', 'Kučera', '8B', 14);</a:t>
            </a:r>
          </a:p>
          <a:p>
            <a:pPr marL="0" indent="0">
              <a:buNone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INSERT INTO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zaci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jmeno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prijmeni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trida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vek) VALUES ('Anna', 'Moravcová', '8B', 15);</a:t>
            </a:r>
          </a:p>
          <a:p>
            <a:pPr marL="0" indent="0">
              <a:buNone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INSERT INTO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zaci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jmeno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prijmeni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trida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vek) VALUES ('Lukáš', 'Horák', '9A', 15);</a:t>
            </a:r>
          </a:p>
          <a:p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5FCF1DA-F543-D790-D89E-2F3F332BE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4BDD-EA49-479A-AE41-2C6AC651867A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45725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BDAB24-5B5F-B703-A4DE-E5CF7ACB6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 čtení dat máme dotaz - SELECT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645957-B497-0F07-0521-EAC3BCAB41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Zobraz všechny žáky:</a:t>
            </a:r>
            <a:b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SELECT * FROM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zaci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marL="0" indent="0">
              <a:buNone/>
            </a:pP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Zobraz jen jméno a třídu:</a:t>
            </a:r>
            <a:b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SELECT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jmeno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trida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FROM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zaci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marL="0" indent="0">
              <a:buNone/>
            </a:pP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SELECT * FROM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zaci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WHERE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trida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= '8A‘;</a:t>
            </a:r>
          </a:p>
          <a:p>
            <a:pPr marL="0" indent="0">
              <a:buNone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Zkus: Změň 8A na jinou třídu nebo WHERE vek &gt; 14</a:t>
            </a:r>
          </a:p>
          <a:p>
            <a:pPr marL="0" indent="0">
              <a:buNone/>
            </a:pP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CAEC8C9-445A-CB3F-0CA2-0447AB83F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4BDD-EA49-479A-AE41-2C6AC651867A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09800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94A694-BAEC-090D-A1A1-66C34235E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Filtrování a řazení dat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CFCA87C-8C9D-A38A-0031-E5C8FF0969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Všichni žáci seřazeni podle jména (A-Z):</a:t>
            </a:r>
            <a:br>
              <a:rPr lang="cs-CZ" dirty="0"/>
            </a:br>
            <a:r>
              <a:rPr lang="cs-CZ" dirty="0"/>
              <a:t>SELECT * FROM </a:t>
            </a:r>
            <a:r>
              <a:rPr lang="cs-CZ" dirty="0" err="1"/>
              <a:t>zaci</a:t>
            </a:r>
            <a:r>
              <a:rPr lang="cs-CZ" dirty="0"/>
              <a:t> ORDER BY </a:t>
            </a:r>
            <a:r>
              <a:rPr lang="cs-CZ" dirty="0" err="1"/>
              <a:t>jmeno</a:t>
            </a:r>
            <a:r>
              <a:rPr lang="cs-CZ" dirty="0"/>
              <a:t> ASC;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Opačné pořadí (Z-A):</a:t>
            </a:r>
            <a:br>
              <a:rPr lang="cs-CZ" dirty="0"/>
            </a:br>
            <a:r>
              <a:rPr lang="cs-CZ" dirty="0"/>
              <a:t>SELECT * FROM </a:t>
            </a:r>
            <a:r>
              <a:rPr lang="cs-CZ" dirty="0" err="1"/>
              <a:t>zaci</a:t>
            </a:r>
            <a:r>
              <a:rPr lang="cs-CZ" dirty="0"/>
              <a:t> ORDER BY </a:t>
            </a:r>
            <a:r>
              <a:rPr lang="cs-CZ" dirty="0" err="1"/>
              <a:t>jmeno</a:t>
            </a:r>
            <a:r>
              <a:rPr lang="cs-CZ" dirty="0"/>
              <a:t> DESC;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Žáci starší než 14 let:</a:t>
            </a:r>
            <a:br>
              <a:rPr lang="cs-CZ" dirty="0"/>
            </a:br>
            <a:r>
              <a:rPr lang="cs-CZ" dirty="0"/>
              <a:t>SELECT * FROM </a:t>
            </a:r>
            <a:r>
              <a:rPr lang="cs-CZ" dirty="0" err="1"/>
              <a:t>zaci</a:t>
            </a:r>
            <a:r>
              <a:rPr lang="cs-CZ" dirty="0"/>
              <a:t> WHERE vek &gt; 14 ORDER BY vek DESC;</a:t>
            </a:r>
          </a:p>
          <a:p>
            <a:pPr marL="0" indent="0">
              <a:buNone/>
            </a:pPr>
            <a:br>
              <a:rPr lang="cs-CZ" dirty="0"/>
            </a:br>
            <a:r>
              <a:rPr lang="cs-CZ" dirty="0"/>
              <a:t>ASC = vzestupně, DESC = sestupně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956B9D8-961A-C9D4-ECCC-1EB8222B5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4BDD-EA49-479A-AE41-2C6AC651867A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95007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F8BB32-48A4-3F39-1FE4-6A3F60B57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Úprava a mazání dat - UPDATE a DELETE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60CAA14-FF63-8B04-7950-8EBFC57779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UPDATE mění existující data, DELETE je vymazává (opatrně!):</a:t>
            </a:r>
            <a:b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Změň třídu u Marka na 8B:</a:t>
            </a:r>
            <a:b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UPDATE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zaci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SET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trida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= '8B' WHERE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jmeno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= 'Marek‘;</a:t>
            </a:r>
            <a:b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Zvětši věk všem žákům z 8A o 1 rok:</a:t>
            </a:r>
            <a:b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UPDATE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zaci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SET vek = vek + 1 WHERE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trida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= '8A‘;</a:t>
            </a:r>
            <a:b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Vymaž žáka s ID 3 (pozor - trvale!):</a:t>
            </a:r>
            <a:b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DELETE FROM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zaci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WHERE id = 3;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34E39B2-36CB-5546-EEA1-CBE364C5F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4BDD-EA49-479A-AE41-2C6AC651867A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9824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075A49-A2EB-9E66-35CD-09F85694C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Počítání a Statistika - Agregační Funkce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675C8A0-8B4F-C3AB-20A9-9A92FEA19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COUNT, SUM, AVG, MIN, MAX - funkce pro výpočty nad daty. GROUP BY seskupuje výsledky - ideální pro hromadné zpracování!</a:t>
            </a:r>
            <a:br>
              <a:rPr lang="cs-CZ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cs-CZ" sz="3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Kolik žáků je celkem v databázi?</a:t>
            </a:r>
            <a:br>
              <a:rPr lang="cs-CZ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cs-CZ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SELECT COUNT(*) FROM </a:t>
            </a:r>
            <a:r>
              <a:rPr lang="cs-CZ" sz="3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zaci</a:t>
            </a:r>
            <a:r>
              <a:rPr lang="cs-CZ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marL="0" indent="0">
              <a:buNone/>
            </a:pPr>
            <a:endParaRPr lang="cs-CZ" sz="3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Jaký je průměrný věk?</a:t>
            </a:r>
            <a:br>
              <a:rPr lang="cs-CZ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cs-CZ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SELECT AVG(vek) FROM </a:t>
            </a:r>
            <a:r>
              <a:rPr lang="cs-CZ" sz="3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zaci</a:t>
            </a:r>
            <a:r>
              <a:rPr lang="cs-CZ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marL="0" indent="0">
              <a:buNone/>
            </a:pPr>
            <a:endParaRPr lang="cs-CZ" sz="3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Kolik žáků je v každé třídě?</a:t>
            </a:r>
            <a:br>
              <a:rPr lang="cs-CZ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cs-CZ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SELECT </a:t>
            </a:r>
            <a:r>
              <a:rPr lang="cs-CZ" sz="3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trida</a:t>
            </a:r>
            <a:r>
              <a:rPr lang="cs-CZ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COUNT(*) FROM </a:t>
            </a:r>
            <a:r>
              <a:rPr lang="cs-CZ" sz="3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zaci</a:t>
            </a:r>
            <a:r>
              <a:rPr lang="cs-CZ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GROUP BY </a:t>
            </a:r>
            <a:r>
              <a:rPr lang="cs-CZ" sz="3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trida</a:t>
            </a:r>
            <a:r>
              <a:rPr lang="cs-CZ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marL="0" indent="0">
              <a:buNone/>
            </a:pP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1FC9932-697C-24C1-3487-6CB9F4104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4BDD-EA49-479A-AE41-2C6AC651867A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75501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1CC1D9-69B9-B1BA-6B66-664A0FA20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Další zadání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F2C25B-2DCA-F90E-2B4F-90AEDEA667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328" y="1825625"/>
            <a:ext cx="10634472" cy="4351338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hlinkClick r:id="rId2"/>
              </a:rPr>
              <a:t>https://yesit.eu/zsvod/tridy/6sestaTrida/database/phpMyAdmin.pptx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858BBBB-8775-945A-C94A-80CAE1980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4BDD-EA49-479A-AE41-2C6AC651867A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37100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25F2CA-74C8-48E9-D513-EB4A5AF4C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888" y="2431986"/>
            <a:ext cx="10515600" cy="1325563"/>
          </a:xfrm>
        </p:spPr>
        <p:txBody>
          <a:bodyPr/>
          <a:lstStyle/>
          <a:p>
            <a:pPr algn="ctr"/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Děkuji za pozornost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A4E7B3D1-66F9-35F0-1EFA-5B75AEA20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4BDD-EA49-479A-AE41-2C6AC651867A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4795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9B9E57-65B2-BE09-EA68-DE4F9E7C4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 je Informační systém?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A004D25-54EA-32CF-EF6F-A97331B890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Informační systém (IS)</a:t>
            </a:r>
            <a:b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Obsahuje komplex informací a skládá se z mnoha prvků:</a:t>
            </a:r>
            <a:b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Lidé</a:t>
            </a: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uživatelé, správci</a:t>
            </a:r>
            <a:b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Procesy</a:t>
            </a: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jak se data zpracovávají</a:t>
            </a:r>
            <a:b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Technické prostředky</a:t>
            </a: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např. DBS pro správu dat</a:t>
            </a:r>
          </a:p>
          <a:p>
            <a:pPr marL="0" indent="0">
              <a:buNone/>
            </a:pP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IS: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Sbírá, uchovává a zpracovává data s cílem </a:t>
            </a: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poskytnout informace pro lepší rozhodování a řízení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Cílem IS není zjednodušit práci.</a:t>
            </a:r>
          </a:p>
          <a:p>
            <a:pPr marL="0" indent="0">
              <a:buNone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Například: pomůže rozhodnout jakou známku žákovi udělí podle dlouhodobého vývoje známek. Může pomoci rozhodnout, zda žák potřebuje podporu, doučování nebo individuální plán. Poskytne informace, které pomůžou rozhodnout zda je absence omluvitelná.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49DE09B-5C3A-26F1-6661-E7F4CE588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4BDD-EA49-479A-AE41-2C6AC651867A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578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FBF954-27E1-BA58-F5AF-4E98BB2240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7FDF0FF0-688D-9C31-6900-CF687FBDF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 Bakaláři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CD682663-F1CE-AE7D-C0E5-F4946C121C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ukládá a spravuje všechny údaje o žácích, učitelích a výuce.</a:t>
            </a:r>
          </a:p>
          <a:p>
            <a:pPr marL="0" indent="0">
              <a:buNone/>
            </a:pP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o žácích: jméno, ročník, známky, absence, osobní údaje</a:t>
            </a:r>
          </a:p>
          <a:p>
            <a:pPr marL="0" indent="0">
              <a:buNone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Role a práva: učitel vidí známky, rodič vidí jen vlastní dítě, žák vidí jen vlastní údaje</a:t>
            </a:r>
          </a:p>
          <a:p>
            <a:pPr marL="0" indent="0">
              <a:buNone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Procesy: zápis známky, výpočet průměru, generování výkazů</a:t>
            </a:r>
          </a:p>
          <a:p>
            <a:pPr marL="0" indent="0">
              <a:buNone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Bezpečnost: hesla, oprávnění, ochrana osobních údajů (GDPR)</a:t>
            </a:r>
          </a:p>
          <a:p>
            <a:pPr marL="0" indent="0">
              <a:buNone/>
            </a:pP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AF8CC347-4AE4-F3EC-EE35-2C0B7804A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4BDD-EA49-479A-AE41-2C6AC651867A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1057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72598E-C952-5C88-F5E5-212FECCCE1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1E2E24CB-7678-30E8-13D0-342D4A081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Zpracování dat: tabulky a operace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5A906061-CC8A-8563-CDA4-91DF10E716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964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Tabulky obsahují strukturovaná data. Názvy sloupců, tedy atributy, představují jednotlivé vlastnosti objektů. Řádky tabulky obsahují konkrétní záznamy.</a:t>
            </a:r>
          </a:p>
          <a:p>
            <a:pPr marL="0" indent="0">
              <a:buNone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Řazení (SORT, v DBS je to ORDER BY): Seřadit studenty podle abecedy nebo podle známky - usnadňuje hledání.</a:t>
            </a:r>
          </a:p>
          <a:p>
            <a:pPr marL="0" indent="0">
              <a:buNone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Filtrování (FILTER, v DBS je to WHERE): Zobrazit jen studenty z 8.A třídy nebo jen ty se známkou horší než 3.</a:t>
            </a:r>
          </a:p>
          <a:p>
            <a:pPr marL="0" indent="0">
              <a:buNone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Agregace: Vypočítat průměr, součet, počet záznamů (kolik žáků má jedničku).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67F85308-62C2-CF2D-0151-3C247EBA4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4BDD-EA49-479A-AE41-2C6AC651867A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5488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7ECB9F-AED8-85D6-3781-960C0E9D1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Vizualizace dat: grafy a infografika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26E489-9175-AC90-2168-4F12F49D98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Sloupcový graf: porovnání - např. počet žáků v jednotlivých třídách</a:t>
            </a:r>
          </a:p>
          <a:p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Spojnicový graf: trend v čase - např. průměrná známka během školního roku</a:t>
            </a:r>
          </a:p>
          <a:p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Výsečový graf: podíly na celku - např. procentuální rozdělení chlapců a dívek</a:t>
            </a:r>
          </a:p>
          <a:p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Tabulka s barvami: Rychlá identifikace extrémů (zelená = dobrá, červená = špatná)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1500000-30B8-F98C-06A0-4E20D264A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4BDD-EA49-479A-AE41-2C6AC651867A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4784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F53C63-0A2A-8521-6DAE-CAA430E9D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Big Data – nestrukturovaná data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520830-AD67-32FF-1A02-C4440CD154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Google nebo Facebook pracují s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petabajty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informací.</a:t>
            </a:r>
          </a:p>
          <a:p>
            <a:pPr marL="0" indent="0">
              <a:buNone/>
            </a:pP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Řešení: speciální algoritmy, umělá inteligence, distribuované systémy (více samostatných PC pracující jako jeden celek).</a:t>
            </a:r>
          </a:p>
          <a:p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Příklad: Netflix doporučí seriály díky Big Data analýze.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59F965E-D9D9-97AC-8E6C-DA493F01F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4BDD-EA49-479A-AE41-2C6AC651867A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7776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2478B9-2A56-FDA6-72A7-5792024D6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Závislosti a příčinnost - Kritické myšlení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3086A1A-209B-325B-DC92-B71828A7E9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Při práci s databázemi a analýze dat je kritické rozlišovat mezi korelací a kauzalitou - jinak si vytvoříš falešné závěry!</a:t>
            </a:r>
          </a:p>
          <a:p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Korelace: Dvě věci se mění společně náhodou - bez skryté vazby.</a:t>
            </a:r>
            <a:b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Např. prodej zmrzliny a počet utopených - když roste prodej zmrzliny, roste i počet utopených. Ale zmrzlina nezbytně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NEzpůsobuje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utopení!</a:t>
            </a:r>
            <a:b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(v záznamech chybí datum)</a:t>
            </a:r>
          </a:p>
          <a:p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Kauzalita: Jeden jev PŘÍMO ZPŮSOBUJE druhý. Změníš-li X, změní se i Y jako důsledek. Např. kouření ZPŮSOBUJE rakovinu - kouření = příčina, rakovina = důsledek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77321E9-F597-A771-D9A2-4FAF1B7F8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4BDD-EA49-479A-AE41-2C6AC651867A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00155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979A0F1-79B8-42E5-8CA0-DD4C8E05F7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16689"/>
            <a:ext cx="10515600" cy="6076708"/>
          </a:xfrm>
        </p:spPr>
        <p:txBody>
          <a:bodyPr>
            <a:noAutofit/>
          </a:bodyPr>
          <a:lstStyle/>
          <a:p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Třetí faktor = skrytá korelace, kde oba procesy VYPADAJÍ jako korelace, ale skrytě je spojuje TŘETÍ faktor:</a:t>
            </a:r>
          </a:p>
          <a:p>
            <a:pPr marL="0" indent="0">
              <a:buNone/>
            </a:pP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Příklad: Příklad se zmrzlinou a utopenými</a:t>
            </a:r>
            <a:b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Prodej zmrzliny roste v létě.</a:t>
            </a:r>
            <a:b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Počet utopených roste v létě.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 první pohled to vypadá jako korelace mezi zmrzlinou a utopením.</a:t>
            </a:r>
          </a:p>
          <a:p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 skutečnosti je </a:t>
            </a: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spojovacím faktorem LÉTO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b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léto → více lidí si kupuje zmrzlinu</a:t>
            </a:r>
            <a:b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léto → více lidí chodí plavat → více rizikových situací</a:t>
            </a:r>
          </a:p>
          <a:p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Tedy </a:t>
            </a: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zmrzlina nezpůsobuje utopení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jen oba jevy reagují na stejný třetí faktor.</a:t>
            </a:r>
          </a:p>
          <a:p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4C6AE5A8-6957-5648-F58E-A09F51B4B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4BDD-EA49-479A-AE41-2C6AC651867A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59758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44DB6CC-7CC2-6670-0F40-490601159B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09286"/>
            <a:ext cx="10515600" cy="4016415"/>
          </a:xfrm>
        </p:spPr>
        <p:txBody>
          <a:bodyPr/>
          <a:lstStyle/>
          <a:p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Počet hasičů na místě požáru a výše škody – někdo si může myslet: čím více hasičů, tím větší škoda.</a:t>
            </a:r>
          </a:p>
          <a:p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Ale, hasiči nezpůsobují škodu! Zde je Třetí faktor = VELIKOST POŽÁRU. Velké požáry přitáhnou více hasičů a způsobí větší škodu.</a:t>
            </a:r>
          </a:p>
          <a:p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 databázi: Když zjistíš, že starší žáci mají lepší známky - je to kauzalita (více zkušeností) nebo třetí faktor (motivovanější žáci)? Vždy se ptej: Jaká je opravdová příčina?</a:t>
            </a:r>
          </a:p>
          <a:p>
            <a:endParaRPr lang="cs-CZ" dirty="0"/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D2E1772B-80F7-748B-3199-C3125674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4BDD-EA49-479A-AE41-2C6AC651867A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640910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2735</TotalTime>
  <Words>1231</Words>
  <Application>Microsoft Office PowerPoint</Application>
  <PresentationFormat>Širokoúhlá obrazovka</PresentationFormat>
  <Paragraphs>114</Paragraphs>
  <Slides>19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4" baseType="lpstr">
      <vt:lpstr>Aptos</vt:lpstr>
      <vt:lpstr>Aptos Display</vt:lpstr>
      <vt:lpstr>Arial</vt:lpstr>
      <vt:lpstr>Calibri</vt:lpstr>
      <vt:lpstr>Motiv Office</vt:lpstr>
      <vt:lpstr>Informační systémy a databáze </vt:lpstr>
      <vt:lpstr>Co je Informační systém?</vt:lpstr>
      <vt:lpstr>IS Bakaláři</vt:lpstr>
      <vt:lpstr>Zpracování dat: tabulky a operace</vt:lpstr>
      <vt:lpstr>Vizualizace dat: grafy a infografika</vt:lpstr>
      <vt:lpstr>Big Data – nestrukturovaná data</vt:lpstr>
      <vt:lpstr>Závislosti a příčinnost - Kritické myšlení</vt:lpstr>
      <vt:lpstr>Prezentace aplikace PowerPoint</vt:lpstr>
      <vt:lpstr>Prezentace aplikace PowerPoint</vt:lpstr>
      <vt:lpstr>Návrh databází - správná struktura</vt:lpstr>
      <vt:lpstr>Vytvoření databáze – CREATE DATABASE</vt:lpstr>
      <vt:lpstr>Vytváření tabulky - CREATE TABLE</vt:lpstr>
      <vt:lpstr>Vkládání dat - INSERT INTO</vt:lpstr>
      <vt:lpstr>Na čtení dat máme dotaz - SELECT</vt:lpstr>
      <vt:lpstr>Filtrování a řazení dat</vt:lpstr>
      <vt:lpstr>Úprava a mazání dat - UPDATE a DELETE</vt:lpstr>
      <vt:lpstr>Počítání a Statistika - Agregační Funkce</vt:lpstr>
      <vt:lpstr>Další zadání</vt:lpstr>
      <vt:lpstr>Děkuji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Milan Mroczkowski</dc:creator>
  <cp:keywords>yesit.eu</cp:keywords>
  <cp:lastModifiedBy>Milan Mroczkowski</cp:lastModifiedBy>
  <cp:revision>115</cp:revision>
  <dcterms:created xsi:type="dcterms:W3CDTF">2026-01-20T15:46:09Z</dcterms:created>
  <dcterms:modified xsi:type="dcterms:W3CDTF">2026-01-26T08:17:11Z</dcterms:modified>
</cp:coreProperties>
</file>