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E15A8-9DF2-48BF-B395-38FDD99245FD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F900A-15BF-4414-BE93-0273B17D1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33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82CD1-E7FC-BAB3-CF5A-2A0A3696D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9FE928-0C67-98DE-3BEB-CA93DB799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4381E-61F4-3A78-5F6B-8B7CA8965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C303-945B-4593-BE16-FA26910AC35F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A9DE30-4642-1CB5-538A-90F83F3F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0BE36C-AE28-2298-3356-F5C13FF0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35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5E369-E99F-8C69-6353-1787D364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B5B1F3-82A1-1B50-A67B-24221974C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E7A934-0DF0-2A19-A55C-232B85A0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C0F8-6E56-436C-966D-A9767272273D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4B84DB-5506-5CB2-737B-FEA2ADFDC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F3BB90-2216-F4D8-6B8E-3AEA5CADD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30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39D3207-1AE0-E777-B4E9-684A97195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B992D5-DBDF-2AED-8D23-4F3A60225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C6E66-44F3-2971-2E64-2ACF7F72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17F8-7F90-4FD0-9F4F-07A0708CCEE7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7D2F40-ECA7-F56E-384B-39D93ED5F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3F008D-5194-7450-4D6F-EC6B9CF8E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94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C1348-D78A-B53F-269F-915B9756A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4CE81-09B0-DAA0-3115-0822D9FDA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3276E4-01A5-6FD9-A1D9-7DDA068DE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EC25-4061-430C-82AF-AB3552EBC79A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8E242E-CA80-786C-3C1E-7862BAA49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9A9828-26D6-241C-2A54-8EC7A726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2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FA37C-81C2-6B0D-DE47-F34D957FA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91EFC6-D7A5-6E25-8366-D539E9E35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50A0B8-275B-28D4-0DE3-5E3A6806A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0028-EA39-4A24-A521-D8D281B96AF9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8D2DA7-6222-F102-35DA-CCB1F85C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87659E-EA3E-4525-E5C1-A57A6BC5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49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B94F3-A697-5C5B-BE74-255D0B280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6BF879-AA99-3F81-0E5A-EE0ED37F4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70AF02-1F92-1527-C69B-EE56CED9E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2B631D-B631-F4A3-53BA-DEBF0905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C514-FF0B-47CF-AFD5-94675ABB3E65}" type="datetime1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0AD05E-D721-BB3F-93A9-B0F6DCE9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CB0CC2-3CAE-A06C-5D5B-8E7B6EDE7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88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14BF7-2B86-E926-380E-D5F075901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A02CCF-04AB-FA38-2F4D-105E4E598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C2C336-D8D5-3999-7F3F-527858BBC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912632-21F4-5311-A620-406516019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B31119-68F9-150B-FF2B-94A59E410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C5394C7-2FC1-C6CF-0AA9-6B0BCEA1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BD78A-0577-44E3-8CB5-47B5A692D850}" type="datetime1">
              <a:rPr lang="cs-CZ" smtClean="0"/>
              <a:t>06.04.2025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BC316F-3864-5E31-8E55-45B69A4C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6B1DA8-0791-0ABA-48B7-24FC8E46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04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3163C-DBD3-382C-CFA7-0CEDA445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72AC3B-18C8-C1B2-EEF6-05C5B76F5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6EF7-210B-4D74-A183-C7500D5DE68F}" type="datetime1">
              <a:rPr lang="cs-CZ" smtClean="0"/>
              <a:t>06.04.2025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E6F03A-275A-C35B-CC52-B8069EC1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351CB8-427D-691F-3242-2351903B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50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1D681F1-711C-6C6A-1485-619A53D6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3447-257C-4653-9A69-DC88239AC911}" type="datetime1">
              <a:rPr lang="cs-CZ" smtClean="0"/>
              <a:t>06.04.2025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D41981-76B2-FE4A-1DD0-7462E8199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F934A0-9237-A8BF-E13F-FB398D056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24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5B03F-A132-F961-F9DB-550B21B74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97F09-C347-8FC7-148C-BF0554EDC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FF28A8-0D14-08C9-FDCE-81FA077D8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452C2E-B2F9-CB60-5FC1-DA51D189C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7D39-06DA-4EE8-80CF-3662CE700753}" type="datetime1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399AE7-7578-75C2-54AB-BA87B569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239140-A439-65B8-2EF1-36E30A24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D1FAC-80FF-91DE-AD58-903039121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E94C3B-1284-FF9E-CBC5-5526F977B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2932C6-D351-8134-2C6E-D4E183402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73C6B7-F12E-A3DC-0492-2AF1677EB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E1CF-612F-48AA-8F08-32123D0CB55B}" type="datetime1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F259AD-1821-7152-3028-2C3976017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B17E2D-55FA-EC8D-8C83-6C6098D3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15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1000">
              <a:schemeClr val="accent6">
                <a:lumMod val="40000"/>
                <a:lumOff val="60000"/>
              </a:schemeClr>
            </a:gs>
            <a:gs pos="100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B4613E7-DDCD-ECC1-442E-E2E15AC9D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57EE92-698B-5A48-0102-E07749488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D709CF-E31F-20B4-D8A7-454A73AC1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728A6B-1BA5-4039-B382-0617288BA2B8}" type="datetime1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C26D94-6552-C0D3-3E0B-AACD7865C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C9E62C-3DEE-2737-89AF-897318481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DC7385-30BF-4290-9B38-F39B715AB0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48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18C34-9AAD-63A7-EF1E-D3ED3609F2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13992C-9C22-06B4-691E-08DCBCC75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(nedokončená prezentace, obsah je celý)</a:t>
            </a:r>
          </a:p>
        </p:txBody>
      </p:sp>
    </p:spTree>
    <p:extLst>
      <p:ext uri="{BB962C8B-B14F-4D97-AF65-F5344CB8AC3E}">
        <p14:creationId xmlns:p14="http://schemas.microsoft.com/office/powerpoint/2010/main" val="32495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CACD3-7C64-A366-8B13-2C8CF7FD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VPN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74FCC2-6B32-4610-13CA-C28443287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685620"/>
          </a:xfrm>
        </p:spPr>
        <p:txBody>
          <a:bodyPr/>
          <a:lstStyle/>
          <a:p>
            <a:pPr>
              <a:buNone/>
            </a:pPr>
            <a:r>
              <a:rPr lang="cs-CZ" dirty="0"/>
              <a:t>		VPN je služba, která vytvoří zabezpečený a šifrovaný „tunel“ pro přenos dat přes internet. Díky tomu nikdo zvenčí (např. správce veřejné Wi-Fi nebo poskytovatel internetu) nemůže vidět, jaké stránky navštěvuješ nebo jaká data posíláš.</a:t>
            </a:r>
          </a:p>
          <a:p>
            <a:pPr>
              <a:buNone/>
            </a:pPr>
            <a:r>
              <a:rPr lang="cs-CZ" dirty="0"/>
              <a:t>		Je však dobré vědět, že provozovatel VPN (firma nebo instituce, která VPN poskytuje) technicky vzato může mít přístup k tvým datům, protože právě přes jeho servery tvá data procházejí. Proto je důležité používat pouze důvěryhodné VPN služby.</a:t>
            </a:r>
          </a:p>
          <a:p>
            <a:pPr marL="0" indent="0">
              <a:buNone/>
            </a:pPr>
            <a:r>
              <a:rPr lang="cs-CZ" dirty="0"/>
              <a:t>	VPN se často používá pro bezpečné připojení do firemní,</a:t>
            </a:r>
            <a:br>
              <a:rPr lang="cs-CZ" dirty="0"/>
            </a:br>
            <a:r>
              <a:rPr lang="cs-CZ" dirty="0"/>
              <a:t>   školní nebo domácí sítě odkudkoliv na světě.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7F8681-3188-45E2-B241-5F5F0E57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428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91D56-7B75-DBAC-559E-0660D03EA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Cloud vs </a:t>
            </a:r>
            <a:r>
              <a:rPr lang="cs-CZ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Cloud </a:t>
            </a:r>
            <a:r>
              <a:rPr lang="cs-CZ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computing</a:t>
            </a:r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D7D7263-8E38-7A81-2A1E-2CB1E7BDF6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43741" y="1743992"/>
            <a:ext cx="9492343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sám o sobě nic neposkytuje – je to jen infrastruktura (síť propojených serverů, úložišť a dalšího hardwaru).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 </a:t>
            </a:r>
            <a:r>
              <a:rPr kumimoji="0" lang="cs-CZ" altLang="cs-CZ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computing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znamená, že tuto infrastrukturu využíváme k poskytování služeb (např. aplikací, úložišť, výpočetního výkonu) přes internet. Teprve cloud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computing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umožňuje, aby uživatelé tyto služby používali odkudkoliv a kdykoliv.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88313A-EE24-24B1-718A-9F9323A0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282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00BAF-421F-7639-6033-467DB3D7E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914"/>
            <a:ext cx="10515600" cy="5502049"/>
          </a:xfrm>
        </p:spPr>
        <p:txBody>
          <a:bodyPr/>
          <a:lstStyle/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Síťové protokoly: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Soubor pravidel pro komunikaci v síti.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Protokol pro adresování v internetu.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Pakety: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Datové jednotky pro přenos v síti.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Bluetooth: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Bezdrátová technologie pro krátké vzdálenosti.</a:t>
            </a:r>
          </a:p>
          <a:p>
            <a:r>
              <a:rPr lang="cs-CZ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DNS:</a:t>
            </a: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Systém pro překlad doménových jmen na IP adresy.</a:t>
            </a:r>
          </a:p>
          <a:p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0933D38-0A3E-4987-AC80-A59728270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32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B2C8C-9336-4817-A5B0-9D448D41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Topologie sítí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8F115B-15A5-318A-10D4-7DB6A4C65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600" dirty="0"/>
              <a:t>Je </a:t>
            </a:r>
            <a:r>
              <a:rPr lang="cs-CZ" sz="3600" b="1" dirty="0"/>
              <a:t>fyzické uspořádání sítě</a:t>
            </a:r>
            <a:r>
              <a:rPr lang="cs-CZ" sz="3600" dirty="0"/>
              <a:t>. Dělíme na:</a:t>
            </a:r>
          </a:p>
          <a:p>
            <a:r>
              <a:rPr lang="cs-CZ" sz="3600" dirty="0"/>
              <a:t>Kruhovou</a:t>
            </a:r>
          </a:p>
          <a:p>
            <a:r>
              <a:rPr lang="cs-CZ" sz="3600" dirty="0"/>
              <a:t>Sběrnicovou</a:t>
            </a:r>
          </a:p>
          <a:p>
            <a:r>
              <a:rPr lang="cs-CZ" sz="3600" dirty="0"/>
              <a:t>Hvězdicovou</a:t>
            </a:r>
          </a:p>
          <a:p>
            <a:r>
              <a:rPr lang="cs-CZ" sz="3600" dirty="0"/>
              <a:t>Stromovou</a:t>
            </a:r>
          </a:p>
          <a:p>
            <a:endParaRPr lang="cs-CZ" sz="3600" dirty="0"/>
          </a:p>
          <a:p>
            <a:pPr marL="0" indent="0">
              <a:buNone/>
            </a:pPr>
            <a:r>
              <a:rPr lang="cs-CZ" sz="3600" dirty="0"/>
              <a:t>Umět topologie sítí nakreslit: </a:t>
            </a:r>
          </a:p>
          <a:p>
            <a:pPr>
              <a:buFontTx/>
              <a:buChar char="-"/>
            </a:pPr>
            <a:r>
              <a:rPr lang="cs-CZ" sz="3600" dirty="0"/>
              <a:t>https://www.umimeinformatiku.cz/book/cviceni-pocitacove-site#parent-kc-137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7A963B-7EB5-9044-38B1-AF03F1B1F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4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F83F1D-8F33-0515-F520-4B7E8801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Kruhová topologie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81D974-ECAE-1A4D-2511-E94AF7500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90661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Počítače jsou propojeny do kruhu.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Data putují jedním směrem od jednoho počítače k druhému, dokud nedorazí k cíli.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Pokud se přeruší kabel, přestane fungovat celá síť.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0CF7A0-A80E-9725-91C6-05F5B1DE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247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CEC65-B480-307B-308E-38A180C37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Sběrnicová topologie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A2F57F-A7B0-5F9F-8A3E-212C70A48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Existuje jeden hlavní kabel (sběrnice), ke kterému se jednotlivé počítače připojují přes odbočky (uzly).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Data putují po společném kabelu a dorazí ke všem zařízením, ale reaguje jen to, kterému jsou data určena.</a:t>
            </a:r>
          </a:p>
          <a:p>
            <a:r>
              <a:rPr lang="cs-CZ" sz="3200" dirty="0"/>
              <a:t>Pokud se hlavní kabel poškodí, nefunguje celá síť.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236211-1A6B-5AD2-7710-D8513D1E4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595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3D62A-2F1B-F191-26F8-428E395F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Hvězdicová topologie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633C33-23EC-E1D7-352C-10F9AC32B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Každý počítač je samostatně připojený k jednomu centrálnímu zařízení (např. switch nebo router).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Pokud se porouchá jeden kabel, ostatní počítače fungují dál.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Nejpoužívanější topologie pro lokální sítě, snadná správa a dobrá spolehlivost.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DEEB6E-E9A1-EA72-B6E2-16DC95668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883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8E2FA-D187-EB99-DABE-0684BE8CC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Stromová topologie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1337C-31E3-1E08-F76F-00C254E96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Kombinace několika hvězdicových topologií.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Vytváří stromovou strukturu s centrálními uzly (switchi), na které jsou připojeny další menší hvězdice.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Vhodná pro rozsáhlé sítě (velké budovy, školy, firmy).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649387-A467-EF43-C8C8-2ED57C33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111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B88D3-57A5-56FC-3B34-428CB856F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78618"/>
          </a:xfrm>
        </p:spPr>
        <p:txBody>
          <a:bodyPr/>
          <a:lstStyle/>
          <a:p>
            <a:pPr algn="ctr"/>
            <a:r>
              <a:rPr lang="cs-CZ" sz="3600" b="1" i="0" dirty="0">
                <a:effectLst/>
                <a:latin typeface="+mn-lt"/>
              </a:rPr>
              <a:t>Síťové architektury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E5D23A-2D69-4816-5CB6-37A6B7D40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Klient-server:</a:t>
            </a: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Klienti:</a:t>
            </a: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Počítače, které požadují služby.</a:t>
            </a:r>
            <a:b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cs-CZ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Server:</a:t>
            </a: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Počítač, který poskytuje služby.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Peer-to-peer:</a:t>
            </a: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Model s rovnocennými uzly.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cs-CZ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648D79-2972-1BED-7B78-99DE7FA07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946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F075E-5C9C-F791-CFED-1D148E3BF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TCP vs UDP protokol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CB6E7-4B45-1814-4D1E-74750F3EF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TCP (</a:t>
            </a:r>
            <a:r>
              <a:rPr lang="cs-CZ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Transmission</a:t>
            </a: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Control</a:t>
            </a: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Protocol</a:t>
            </a: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Protokol, který zajišťuje </a:t>
            </a: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spolehlivý přenos dat</a:t>
            </a: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ověřuje, zda byla data správně doručena, kontroluje pořadí doručených dat a případně opakovaně odesílá ztracená data.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UDP (User Datagram </a:t>
            </a:r>
            <a:r>
              <a:rPr lang="cs-CZ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Protocol</a:t>
            </a: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Protokol pro </a:t>
            </a: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rychlý přenos dat</a:t>
            </a: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který </a:t>
            </a: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nekontroluje</a:t>
            </a: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zda data dorazila, nezajišťuje pořadí ani opakované odesílání ztracených dat.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B4B801-C9C8-73F3-D3B1-72E177852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14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8B74A1-25D1-BFBC-AB73-BCD5AA71B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0229"/>
            <a:ext cx="10515600" cy="5436734"/>
          </a:xfrm>
        </p:spPr>
        <p:txBody>
          <a:bodyPr>
            <a:normAutofit lnSpcReduction="10000"/>
          </a:bodyPr>
          <a:lstStyle/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Počítačové sítě: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Propojení počítačů umožňující sdílení dat a zdrojů.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Internet: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Globální síť vzájemně propojených počítačových sítí.</a:t>
            </a:r>
          </a:p>
          <a:p>
            <a:r>
              <a:rPr lang="cs-CZ" sz="3600" b="1" dirty="0"/>
              <a:t>Web</a:t>
            </a:r>
            <a:r>
              <a:rPr lang="cs-CZ" sz="3600" dirty="0"/>
              <a:t> (zkratka WWW, </a:t>
            </a:r>
            <a:r>
              <a:rPr lang="cs-CZ" sz="3600" dirty="0" err="1"/>
              <a:t>World</a:t>
            </a:r>
            <a:r>
              <a:rPr lang="cs-CZ" sz="3600" dirty="0"/>
              <a:t> </a:t>
            </a:r>
            <a:r>
              <a:rPr lang="cs-CZ" sz="3600" dirty="0" err="1"/>
              <a:t>Wide</a:t>
            </a:r>
            <a:r>
              <a:rPr lang="cs-CZ" sz="3600" dirty="0"/>
              <a:t> Web) </a:t>
            </a:r>
            <a:r>
              <a:rPr lang="cs-CZ" sz="3600" b="1" dirty="0"/>
              <a:t>je systém hypertextových dokumentů</a:t>
            </a:r>
            <a:r>
              <a:rPr lang="cs-CZ" sz="3600" dirty="0"/>
              <a:t> (webových stránek), které jsou navzájem propojeny pomocí odkazů a jsou přístupné přes internet. Každý webový dokument může kromě textu obsahovat obrázky, videa nebo zvuky a je možné mezi nimi snadno přecházet právě díky hypertextovým odkazům.</a:t>
            </a:r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3600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6FB26D5-6580-57CD-489D-97DE59612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33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BAAF57-AB83-7436-4422-00CA814AD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458506"/>
          </a:xfrm>
        </p:spPr>
        <p:txBody>
          <a:bodyPr>
            <a:normAutofit/>
          </a:bodyPr>
          <a:lstStyle/>
          <a:p>
            <a:r>
              <a:rPr lang="cs-CZ" sz="3600" b="1" dirty="0"/>
              <a:t>Hypertextový dokument - dokument s odkazy</a:t>
            </a:r>
            <a:r>
              <a:rPr lang="cs-CZ" sz="3600" dirty="0"/>
              <a:t>, díky kterým jednoduše přecházíš mezi různými stránkami a informacemi na webu.</a:t>
            </a:r>
          </a:p>
          <a:p>
            <a:r>
              <a:rPr lang="cs-CZ" sz="3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Hardware:</a:t>
            </a:r>
            <a:r>
              <a:rPr lang="cs-CZ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technické vybavení počítače.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Protokoly: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Pravidla pro komunikaci v síti.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 (</a:t>
            </a:r>
            <a:r>
              <a:rPr lang="cs-CZ" sz="3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Uniform</a:t>
            </a:r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</a:t>
            </a:r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3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Locator</a:t>
            </a:r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Adresa webové stránky.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HTML: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Jazyk pro tvorbu webových stránek.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Doménové jméno: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Název webové stránky.</a:t>
            </a:r>
          </a:p>
          <a:p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3600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2B156EB-9A98-B6C4-E0C9-49F43B8A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98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D2FB42-6299-0A18-D455-1E42E8062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5543"/>
            <a:ext cx="10515600" cy="53714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	</a:t>
            </a:r>
            <a:r>
              <a:rPr lang="cs-CZ" sz="3200" b="1" dirty="0"/>
              <a:t>Modem</a:t>
            </a:r>
            <a:r>
              <a:rPr lang="cs-CZ" sz="3200" dirty="0"/>
              <a:t> převádí signál od poskytovatele internetu na digitální data, kterým rozumí </a:t>
            </a:r>
            <a:r>
              <a:rPr lang="cs-CZ" sz="3200" b="1" dirty="0"/>
              <a:t>počítače, routery nebo jiná zařízení v síti</a:t>
            </a:r>
            <a:r>
              <a:rPr lang="cs-CZ" sz="3200" dirty="0"/>
              <a:t>.</a:t>
            </a:r>
            <a:r>
              <a:rPr lang="cs-CZ" sz="3200" b="1" dirty="0"/>
              <a:t>	</a:t>
            </a:r>
          </a:p>
          <a:p>
            <a:pPr>
              <a:buNone/>
            </a:pPr>
            <a:r>
              <a:rPr lang="cs-CZ" sz="3200" dirty="0"/>
              <a:t>	Podle typu připojení používáme různé typy modemů: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b="1" dirty="0"/>
              <a:t>VDSL modem</a:t>
            </a:r>
            <a:r>
              <a:rPr lang="cs-CZ" sz="3200" dirty="0"/>
              <a:t> – převádí signál z telefonní linky na digitální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b="1" dirty="0"/>
              <a:t>Kabelový modem</a:t>
            </a:r>
            <a:r>
              <a:rPr lang="cs-CZ" sz="3200" dirty="0"/>
              <a:t> – převádí signál z koaxiálního kabelu na digitální data. Tento typ využívají poskytovatelé kabelové televize, nejčastěji dnes s protokolem DOCSIS 3.0.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b="1" dirty="0"/>
              <a:t>ONT (optický převodník)</a:t>
            </a:r>
            <a:r>
              <a:rPr lang="cs-CZ" sz="3200" dirty="0"/>
              <a:t> – převádí optický signál (světlo) na digitální data. Používá se pro optické připojení. Někdy označovaný také jako „optický modem“.</a:t>
            </a: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AAD245B-91C9-5196-8E58-2A99511E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50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453DB-0C78-256A-B285-7000B4D3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1371"/>
            <a:ext cx="10515600" cy="5545592"/>
          </a:xfrm>
        </p:spPr>
        <p:txBody>
          <a:bodyPr>
            <a:normAutofit fontScale="92500"/>
          </a:bodyPr>
          <a:lstStyle/>
          <a:p>
            <a:r>
              <a:rPr lang="cs-CZ" sz="3500" b="1" dirty="0"/>
              <a:t>Router</a:t>
            </a:r>
            <a:r>
              <a:rPr lang="cs-CZ" sz="3500" dirty="0"/>
              <a:t> je speciální typ počítače, který směruje (posílá) datové pakety mezi různými sítěmi. Jeho úkolem je najít nejrychlejší a nejlepší cestu, kudy mají data putovat od odesílatele (zdroje) k příjemci (cíli).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Wi-Fi router: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Router s integrovanou Wi-Fi funkcionalitou.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Hotspot: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Místo s veřejným Wi-Fi přístupem.</a:t>
            </a:r>
          </a:p>
          <a:p>
            <a:r>
              <a:rPr lang="cs-CZ" sz="3600" b="1" dirty="0"/>
              <a:t>Firewall</a:t>
            </a:r>
            <a:r>
              <a:rPr lang="cs-CZ" sz="3600" dirty="0"/>
              <a:t> je bezpečnostní systém, který chrání počítače a celé sítě před nebezpečnými nebo nežádoucími daty z internetu. Funguje jako „filtr“, který rozhoduje, která data (nebo programy) mohou do sítě vstoupit a která ne.</a:t>
            </a:r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2015034-B57D-3060-5BFE-179110EDB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16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4B94D-CD1D-5A6D-BB29-F78D2C6A5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Doména nejvyššího řádu: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Poslední část doménového jména (např. .</a:t>
            </a:r>
            <a:r>
              <a:rPr lang="cs-CZ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cz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.</a:t>
            </a:r>
            <a:r>
              <a:rPr lang="cs-CZ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Webové prohlížeče (browsery):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Aplikace pro zobrazení webových stránek.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HTTP (Hypertext Transfer </a:t>
            </a:r>
            <a:r>
              <a:rPr lang="cs-CZ" sz="3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Protocol</a:t>
            </a:r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Protokol pro přenos webových stránek.</a:t>
            </a:r>
          </a:p>
          <a:p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HTTPS (</a:t>
            </a:r>
            <a:r>
              <a:rPr lang="cs-CZ" sz="3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Secure</a:t>
            </a:r>
            <a:r>
              <a:rPr lang="cs-CZ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HTTP):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Zabezpečená verze protokolu HTTP.</a:t>
            </a:r>
          </a:p>
          <a:p>
            <a:endParaRPr lang="cs-CZ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0F9B085-DABC-5F2A-3A3D-F18F474C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750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FA835-5962-6DC7-859B-2E56E347B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fungují e-maily (elektronická pošta)?</a:t>
            </a:r>
            <a:endParaRPr lang="cs-CZ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EF98B89-6C87-ED3C-F4AA-78A3DAE10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2570133"/>
            <a:ext cx="1064895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3600" dirty="0"/>
              <a:t>	Když pošleš e-mail, tvá zpráva jde nejprve na </a:t>
            </a:r>
            <a:r>
              <a:rPr lang="cs-CZ" sz="3600" b="1" dirty="0"/>
              <a:t>SMTP server</a:t>
            </a:r>
            <a:r>
              <a:rPr lang="cs-CZ" sz="3600" dirty="0"/>
              <a:t>, který ji odešle správným směrem. Zpráva putuje internetem na cílový e-mailový server, kde ji adresát dostane a přečte si ji pomocí </a:t>
            </a:r>
            <a:r>
              <a:rPr lang="cs-CZ" sz="3600" b="1" dirty="0"/>
              <a:t>IMAP</a:t>
            </a:r>
            <a:r>
              <a:rPr lang="cs-CZ" sz="3600" dirty="0"/>
              <a:t> nebo </a:t>
            </a:r>
            <a:r>
              <a:rPr lang="cs-CZ" sz="3600" b="1" dirty="0"/>
              <a:t>POP3</a:t>
            </a:r>
            <a:r>
              <a:rPr lang="cs-CZ" sz="3600" dirty="0"/>
              <a:t>.</a:t>
            </a:r>
            <a:endParaRPr kumimoji="0" lang="cs-CZ" altLang="cs-CZ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10FCE1-D189-4EE3-BBC7-99513F720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51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8561D26-D6E3-FCCB-D2E1-E1CE9BF341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452119"/>
              </p:ext>
            </p:extLst>
          </p:nvPr>
        </p:nvGraphicFramePr>
        <p:xfrm>
          <a:off x="838200" y="950522"/>
          <a:ext cx="10515600" cy="510545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9672565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62555701"/>
                    </a:ext>
                  </a:extLst>
                </a:gridCol>
              </a:tblGrid>
              <a:tr h="594413">
                <a:tc>
                  <a:txBody>
                    <a:bodyPr/>
                    <a:lstStyle/>
                    <a:p>
                      <a:r>
                        <a:rPr lang="cs-CZ" sz="3200" dirty="0"/>
                        <a:t>Pojem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dirty="0"/>
                        <a:t>Co znamená (jednoduše)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711817"/>
                  </a:ext>
                </a:extLst>
              </a:tr>
              <a:tr h="594413">
                <a:tc>
                  <a:txBody>
                    <a:bodyPr/>
                    <a:lstStyle/>
                    <a:p>
                      <a:r>
                        <a:rPr lang="cs-CZ" sz="3200" b="1" dirty="0"/>
                        <a:t>SMTP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/>
                        <a:t>Protokol pro odesílání e-mailů (odesílá zprávu)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640972"/>
                  </a:ext>
                </a:extLst>
              </a:tr>
              <a:tr h="1040222">
                <a:tc>
                  <a:txBody>
                    <a:bodyPr/>
                    <a:lstStyle/>
                    <a:p>
                      <a:r>
                        <a:rPr lang="cs-CZ" sz="3600" b="1" dirty="0"/>
                        <a:t>POP3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Protokol pro stahování e-mailů ze serveru.</a:t>
                      </a:r>
                      <a:endParaRPr lang="cs-CZ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711306"/>
                  </a:ext>
                </a:extLst>
              </a:tr>
              <a:tr h="1040222">
                <a:tc>
                  <a:txBody>
                    <a:bodyPr/>
                    <a:lstStyle/>
                    <a:p>
                      <a:r>
                        <a:rPr lang="cs-CZ" sz="3200" b="1" dirty="0"/>
                        <a:t>IMAP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Protokol pro správu e-mailů na serveru.</a:t>
                      </a:r>
                      <a:endParaRPr lang="cs-CZ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7358049"/>
                  </a:ext>
                </a:extLst>
              </a:tr>
              <a:tr h="594413">
                <a:tc>
                  <a:txBody>
                    <a:bodyPr/>
                    <a:lstStyle/>
                    <a:p>
                      <a:r>
                        <a:rPr lang="cs-CZ" sz="3200" b="1"/>
                        <a:t>E-mailový server</a:t>
                      </a:r>
                      <a:endParaRPr lang="cs-CZ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3200" dirty="0"/>
                        <a:t>Počítač, který přijímá, ukládá a odesílá e-maily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013940"/>
                  </a:ext>
                </a:extLst>
              </a:tr>
            </a:tbl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350E22E-AD78-8EB4-D5BA-AED52645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96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AC95F5-0760-FBE6-5E6D-FB9348B7C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07571"/>
            <a:ext cx="10787743" cy="5469392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dirty="0"/>
              <a:t>DHCP</a:t>
            </a:r>
            <a:r>
              <a:rPr lang="cs-CZ" dirty="0"/>
              <a:t> (</a:t>
            </a:r>
            <a:r>
              <a:rPr lang="cs-CZ" b="1" dirty="0" err="1"/>
              <a:t>Dynamic</a:t>
            </a:r>
            <a:r>
              <a:rPr lang="cs-CZ" b="1" dirty="0"/>
              <a:t> Host </a:t>
            </a:r>
            <a:r>
              <a:rPr lang="cs-CZ" b="1" dirty="0" err="1"/>
              <a:t>Configuration</a:t>
            </a:r>
            <a:r>
              <a:rPr lang="cs-CZ" b="1" dirty="0"/>
              <a:t> </a:t>
            </a:r>
            <a:r>
              <a:rPr lang="cs-CZ" b="1" dirty="0" err="1"/>
              <a:t>Protocol</a:t>
            </a:r>
            <a:r>
              <a:rPr lang="cs-CZ" dirty="0"/>
              <a:t>) je protokol (systém pravidel), který automaticky přiděluje IP adresy zařízením v síti. Díky tomu nemusíš ručně nastavovat IP adresu každému počítači, telefonu nebo jinému zařízení, které se chce připojit k internetu. Dnes bývá DHCP většinou součástí domácích routerů.</a:t>
            </a:r>
            <a:endParaRPr lang="cs-CZ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FTP:</a:t>
            </a: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Protokol pro přenos souborů.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IRC:</a:t>
            </a: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Protokol pro chatování.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SSH:</a:t>
            </a:r>
            <a:r>
              <a:rPr lang="cs-CZ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Protokol pro zabezpečené vzdálené připojení.</a:t>
            </a: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DE658CC-B7C5-C007-B013-3A6B20CC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C7385-30BF-4290-9B38-F39B715AB0F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541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1085</Words>
  <Application>Microsoft Office PowerPoint</Application>
  <PresentationFormat>Širokoúhlá obrazovka</PresentationFormat>
  <Paragraphs>108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Symbol</vt:lpstr>
      <vt:lpstr>Times New Roman</vt:lpstr>
      <vt:lpstr>Motiv Office</vt:lpstr>
      <vt:lpstr>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Jak fungují e-maily (elektronická pošta)?</vt:lpstr>
      <vt:lpstr>Prezentace aplikace PowerPoint</vt:lpstr>
      <vt:lpstr>Prezentace aplikace PowerPoint</vt:lpstr>
      <vt:lpstr>VPN</vt:lpstr>
      <vt:lpstr>Cloud vs Cloud computing</vt:lpstr>
      <vt:lpstr>Prezentace aplikace PowerPoint</vt:lpstr>
      <vt:lpstr>Topologie sítí</vt:lpstr>
      <vt:lpstr>Kruhová topologie</vt:lpstr>
      <vt:lpstr>Sběrnicová topologie</vt:lpstr>
      <vt:lpstr>Hvězdicová topologie</vt:lpstr>
      <vt:lpstr>Stromová topologie</vt:lpstr>
      <vt:lpstr>Síťové architektury</vt:lpstr>
      <vt:lpstr>TCP vs UDP protokol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Mroczkowski</dc:creator>
  <cp:lastModifiedBy>Milan Mroczkowski</cp:lastModifiedBy>
  <cp:revision>65</cp:revision>
  <dcterms:created xsi:type="dcterms:W3CDTF">2025-03-24T02:42:45Z</dcterms:created>
  <dcterms:modified xsi:type="dcterms:W3CDTF">2025-04-05T23:33:54Z</dcterms:modified>
</cp:coreProperties>
</file>