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1" r:id="rId4"/>
    <p:sldId id="259" r:id="rId5"/>
    <p:sldId id="273" r:id="rId6"/>
    <p:sldId id="263" r:id="rId7"/>
    <p:sldId id="260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0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7B1D-DA2C-4C25-A438-26654D128B85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A2A09-12A9-40AD-9A79-85F051637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65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6AC90-E4C1-393F-3287-3AA65AF97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93EBA3-D215-B40E-2B99-703A678E9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E3EE0B-0AC7-937F-3FAA-6145F3F2F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E5A5-29A5-435C-993C-F5E8E5749840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B12571-1E0E-D409-2CF4-D6FCDA47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7FDBBD-3F3F-B73C-D2A6-F85AD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7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656D6-9D46-7C24-CFC4-6EA15D59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518F04-D8CD-0C95-4F84-B864A6BC3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6033CD-0526-47A8-FC3A-495EC6E2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B26B-C651-422B-95BB-8FEAB9B27CF3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60DEB-5556-05C7-B8BE-54CA4EB06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3D0881-FE9E-14DE-E9BD-9E44938C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87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291803-423F-50EE-CA85-E390D7537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7694B3-A504-76CB-70E8-42E74E1EC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937786-3806-635B-BBAA-A2E3FC8A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AD4B-7FD3-4A4F-80F2-D3BDBECD37C1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3C706F-1719-16D3-BE3D-44292316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C2B4AE-916E-156D-2819-4D8E7D676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2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334AA-7F7B-38B8-880B-7B6ECBE4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F66DA-7A55-5928-96F7-AB53F87A9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2EF7B3-A40C-9F28-05FC-F9EB95ED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2A43-8DD4-41BF-A0A5-2B655A07A2B7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CEAA2E-3C6E-D7F1-0370-221076B7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EC5165-45AB-149F-0D51-F6A6A7FC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5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E1192-721A-97A4-17C2-F8B264A0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C6394-B8A3-8F7B-56AF-E86EA6AA5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7F0AB2-BD0B-0E3B-1036-003655C0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667B-C4D6-4430-A1F5-2282F18BF6C2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B5AAF-511E-C04D-C9F8-F24BB1D8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9EAE3-43FD-45C1-9114-2082B248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44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4C0FF-9D68-D24C-58EC-DC405B11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A136C-126D-8F0A-DF29-F455DC24A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FE75FF-AA39-1111-69C6-726527A43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1BC498-7074-535E-2407-F478099A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5F8E-A924-405A-91ED-79945C5328D2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10E9ED-466E-AE11-6C91-6BAD8C6B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661681-C13F-06CF-EA0E-C3F11639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5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04680-9B51-8D25-B4FD-46AC2EAA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9C7B3F-9C41-9815-F5D1-5285E744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3B9212-2C79-E8F8-9340-3B6513F4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9D57F0-C2E3-A0A3-70C9-F3799BB47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CD907C-ED5E-7F11-782F-DCB6BB0BE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395ABC-488E-29F9-14B8-FE0396D1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F6F5-DF6B-47D4-83F5-8A2ACEAB051A}" type="datetime1">
              <a:rPr lang="cs-CZ" smtClean="0"/>
              <a:t>06.04.2025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6CB1F2-C1E3-6521-F2CD-661BFC2C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216763-490B-CCD6-E098-1EAF450C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7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B7E2A-B2A8-94A8-3C77-4FA41E78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371EE5-E20B-2639-5E66-97F296977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DDE8-1F0C-4C14-BC21-8D3DA710FA9B}" type="datetime1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A5D577-DC22-E3CD-AC8A-4423B1C8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4C111C-7C77-993E-E78A-0D90942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21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CD0962-7262-0BFE-FB36-51DAA304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7183-FDF1-4690-8632-52E6244F5C56}" type="datetime1">
              <a:rPr lang="cs-CZ" smtClean="0"/>
              <a:t>06.04.2025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05AB69-C3A3-48E0-4992-4EC6A367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6D42D7-F2AB-007C-B0A5-47D61789F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95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A2496-E190-2ECC-12D7-9A6223FB2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91BDF4-787E-29BD-FF3A-057C3CB60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51EF99-91FF-05F3-7916-D88436C6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98FA98-92A3-3267-247F-1FDAFF6EB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D23D-C3EE-474F-8CA4-641E9A52C993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6C083D-B315-9421-B8B3-70D1A7CC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6D0DF0-905D-ED24-5DB9-BCA1D7765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4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30CBB-8A5F-E11A-B702-F899A4EB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766709-2BBE-96C1-86C4-CB35D6A2F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F64E21-971B-5BF9-15AC-6CA9C01A1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4E6916-D840-0CA4-E316-F47FD7F56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36D1-9E1D-40C9-8D76-5D72074F855B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DF3090-5776-D69B-37E8-BCF1E588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7CD296-8822-6DEF-BCC8-B9B0F0F8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65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64AF6E-3243-EFA3-B2BB-AD909627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056C61-9BF8-8BDC-6C47-FC6E8516B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26D8EC-6918-2FB2-FD10-CF9FB0E23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7EF40-4EA2-4379-A2D8-8E48DE340313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13EAF7-3B0A-9046-AB8C-F106F79CB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64767-0A3F-8B2A-3197-3EFA48A86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A57444-8C75-401C-A074-39E1B9121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25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9E1F5-6568-33B1-B716-1B73331364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Počítačové sítě</a:t>
            </a:r>
          </a:p>
        </p:txBody>
      </p:sp>
    </p:spTree>
    <p:extLst>
      <p:ext uri="{BB962C8B-B14F-4D97-AF65-F5344CB8AC3E}">
        <p14:creationId xmlns:p14="http://schemas.microsoft.com/office/powerpoint/2010/main" val="385807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16D0E-F867-04F0-5603-D24159D0E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C25AC-0620-3F99-F42E-0FC519C1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Fibre</a:t>
            </a:r>
            <a:r>
              <a:rPr lang="cs-CZ" b="1" dirty="0"/>
              <a:t> </a:t>
            </a:r>
            <a:r>
              <a:rPr lang="cs-CZ" b="1" dirty="0" err="1"/>
              <a:t>Channel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086048-9954-EF51-4416-68399869D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524000"/>
            <a:ext cx="10515600" cy="46751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	</a:t>
            </a:r>
            <a:r>
              <a:rPr lang="cs-CZ" dirty="0" err="1"/>
              <a:t>Fibre</a:t>
            </a:r>
            <a:r>
              <a:rPr lang="cs-CZ" dirty="0"/>
              <a:t> </a:t>
            </a:r>
            <a:r>
              <a:rPr lang="cs-CZ" dirty="0" err="1"/>
              <a:t>Channel</a:t>
            </a:r>
            <a:r>
              <a:rPr lang="cs-CZ" dirty="0"/>
              <a:t> je technologie přenosu dat v sítích, která používá svůj vlastní, speciální komunikační </a:t>
            </a:r>
            <a:r>
              <a:rPr lang="cs-CZ" b="1" dirty="0"/>
              <a:t>protokol FC</a:t>
            </a:r>
            <a:r>
              <a:rPr lang="cs-CZ" dirty="0"/>
              <a:t>. Právě díky tomuto protokolu FC dokáže zajistit rychlé, stabilní a velmi spolehlivé připojení serverů k diskovým úložištím v datových centrech</a:t>
            </a:r>
            <a:r>
              <a:rPr lang="cs-CZ" b="1" dirty="0"/>
              <a:t>. Používá se hlavně v datových centrech pro propojení serverů s úložišti (SAN). </a:t>
            </a:r>
            <a:r>
              <a:rPr lang="cs-CZ" dirty="0"/>
              <a:t>V běžné domácnosti se s tím nesetkáme.</a:t>
            </a:r>
          </a:p>
          <a:p>
            <a:pPr>
              <a:buNone/>
            </a:pPr>
            <a:r>
              <a:rPr lang="cs-CZ" dirty="0"/>
              <a:t>		Data jsou v SAN nejčastěji přenášena pomocí optických kabelů (skleněných nebo plastových vláken).</a:t>
            </a:r>
          </a:p>
          <a:p>
            <a:pPr>
              <a:buNone/>
            </a:pPr>
            <a:r>
              <a:rPr lang="cs-CZ" altLang="cs-CZ" b="1" dirty="0"/>
              <a:t>		</a:t>
            </a:r>
            <a:r>
              <a:rPr lang="cs-CZ" altLang="cs-CZ" dirty="0" err="1"/>
              <a:t>Fibre</a:t>
            </a:r>
            <a:r>
              <a:rPr lang="cs-CZ" altLang="cs-CZ" dirty="0"/>
              <a:t> </a:t>
            </a:r>
            <a:r>
              <a:rPr lang="cs-CZ" altLang="cs-CZ" dirty="0" err="1"/>
              <a:t>Channel</a:t>
            </a:r>
            <a:r>
              <a:rPr lang="cs-CZ" altLang="cs-CZ" dirty="0"/>
              <a:t> používá svůj vlastní protokol </a:t>
            </a:r>
            <a:r>
              <a:rPr lang="cs-CZ" altLang="cs-CZ" b="1" dirty="0"/>
              <a:t>FC</a:t>
            </a:r>
            <a:r>
              <a:rPr lang="cs-CZ" altLang="cs-CZ" dirty="0"/>
              <a:t> a </a:t>
            </a:r>
            <a:r>
              <a:rPr lang="cs-CZ" altLang="cs-CZ" b="1" dirty="0"/>
              <a:t>označuje se podle rychlosti</a:t>
            </a:r>
            <a:r>
              <a:rPr lang="cs-CZ" altLang="cs-CZ" dirty="0"/>
              <a:t>, například FC-8G (8 </a:t>
            </a:r>
            <a:r>
              <a:rPr lang="cs-CZ" altLang="cs-CZ" dirty="0" err="1"/>
              <a:t>Gb</a:t>
            </a:r>
            <a:r>
              <a:rPr lang="cs-CZ" altLang="cs-CZ" dirty="0"/>
              <a:t>/s).</a:t>
            </a:r>
          </a:p>
          <a:p>
            <a:pPr>
              <a:buNone/>
            </a:pPr>
            <a:endParaRPr lang="cs-CZ" dirty="0"/>
          </a:p>
          <a:p>
            <a:pPr marL="457200" lvl="1" indent="0">
              <a:buNone/>
            </a:pPr>
            <a:endParaRPr lang="cs-CZ" sz="3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2EAC76-4B77-292A-2F88-DA232EAE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95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FD018-2CBA-EC66-E1ED-1883375A9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obsahuje síťová karta?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C39173-D6A1-7BF2-D80A-B2A0CDE51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MAC adresu.</a:t>
            </a:r>
          </a:p>
          <a:p>
            <a:r>
              <a:rPr lang="cs-CZ" sz="2800" b="1" dirty="0"/>
              <a:t>MAC adresa</a:t>
            </a:r>
            <a:r>
              <a:rPr lang="cs-CZ" sz="2800" dirty="0"/>
              <a:t> je jedinečná </a:t>
            </a:r>
            <a:r>
              <a:rPr lang="cs-CZ" sz="2800" b="1" dirty="0"/>
              <a:t>fyzická adresa</a:t>
            </a:r>
            <a:r>
              <a:rPr lang="cs-CZ" sz="2800" dirty="0"/>
              <a:t> síťového zařízení (například </a:t>
            </a:r>
            <a:r>
              <a:rPr lang="cs-CZ" sz="2800" b="1" dirty="0"/>
              <a:t>síťové karty počítače</a:t>
            </a:r>
            <a:r>
              <a:rPr lang="cs-CZ" sz="2800" dirty="0"/>
              <a:t>, telefonu či routeru). Každé zařízení ji má pevně danou výrobcem a slouží k jednoznačné identifikaci v lokální síti. Představit si ji můžeš jako „rodné číslo“ síťového zařízení. Nachází se na </a:t>
            </a:r>
            <a:r>
              <a:rPr lang="cs-CZ" sz="2800" b="1" dirty="0"/>
              <a:t>2. (linkové) vrstvě OSI modelu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D9C272-75F8-8B0B-90FA-68C7CAA7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4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0C77F-F381-EE6A-D4A6-BF04FFE7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IPv4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55BE9-4096-F3C0-BE4D-FBABAF823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IPv4</a:t>
            </a:r>
            <a:r>
              <a:rPr lang="cs-CZ" dirty="0"/>
              <a:t> je starší verze IP adres, které slouží k identifikaci zařízení v počítačových sítích a na internetu.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IPv4 může adresovat </a:t>
            </a:r>
            <a:r>
              <a:rPr lang="cs-CZ" b="1" dirty="0"/>
              <a:t>cca 4,3 miliardy adres</a:t>
            </a:r>
            <a:r>
              <a:rPr lang="cs-CZ" dirty="0"/>
              <a:t> (konkrétně 2³²).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Adresa je složená ze čtyř částí (oktetů) oddělených tečkami, každá část obsahuje číslo v rozsahu 0–255.</a:t>
            </a:r>
          </a:p>
          <a:p>
            <a:pPr marL="0" indent="0">
              <a:buNone/>
            </a:pPr>
            <a:r>
              <a:rPr lang="cs-CZ" dirty="0"/>
              <a:t>Příklad IPv4 adresy:</a:t>
            </a:r>
          </a:p>
          <a:p>
            <a:pPr marL="0" indent="0">
              <a:buNone/>
            </a:pPr>
            <a:r>
              <a:rPr lang="cs-CZ" dirty="0"/>
              <a:t>	192.168.0.1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C94F53-ABBE-FD40-8712-FBBD97355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1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8B760-ADA7-6BCC-FAA1-CC9EAE89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IPv6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EE58D-5209-B734-BC25-66C5AE47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IPv6</a:t>
            </a:r>
            <a:r>
              <a:rPr lang="cs-CZ" dirty="0"/>
              <a:t> je novější verze IP adres, která byla vytvořena kvůli nedostatku IPv4 adres.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IPv6 umožňuje </a:t>
            </a:r>
            <a:r>
              <a:rPr lang="cs-CZ" b="1" dirty="0"/>
              <a:t>obrovské množství adres</a:t>
            </a:r>
            <a:r>
              <a:rPr lang="cs-CZ" dirty="0"/>
              <a:t>: přibližně 3,4 × 10³⁸ adres (2¹²⁸).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Adresa IPv6 je delší a skládá se z osmi skupin hexadecimálních čísel oddělených dvojtečkami.</a:t>
            </a:r>
          </a:p>
          <a:p>
            <a:r>
              <a:rPr lang="cs-CZ" dirty="0"/>
              <a:t>Příklad IPv6 adresy:</a:t>
            </a:r>
          </a:p>
          <a:p>
            <a:pPr marL="0" indent="0">
              <a:buNone/>
            </a:pPr>
            <a:r>
              <a:rPr lang="cs-CZ" dirty="0"/>
              <a:t>	2001:0db8:85a3:0000:0000:8a2e:0370:7334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73FE48-ED04-880D-AC78-B9EC2F4F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250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7A1F9-67BD-7AE3-E18D-7765A2C80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7571"/>
            <a:ext cx="10515600" cy="5469392"/>
          </a:xfrm>
        </p:spPr>
        <p:txBody>
          <a:bodyPr>
            <a:normAutofit/>
          </a:bodyPr>
          <a:lstStyle/>
          <a:p>
            <a:r>
              <a:rPr lang="cs-CZ" sz="3200" b="1" dirty="0"/>
              <a:t>Kroucená dvojlinka</a:t>
            </a:r>
            <a:r>
              <a:rPr lang="cs-CZ" sz="3200" dirty="0"/>
              <a:t> (</a:t>
            </a:r>
            <a:r>
              <a:rPr lang="cs-CZ" sz="3200" dirty="0" err="1"/>
              <a:t>Twisted</a:t>
            </a:r>
            <a:r>
              <a:rPr lang="cs-CZ" sz="3200" dirty="0"/>
              <a:t> pair):</a:t>
            </a:r>
            <a:br>
              <a:rPr lang="cs-CZ" sz="3200" dirty="0"/>
            </a:br>
            <a:r>
              <a:rPr lang="cs-CZ" sz="3200" dirty="0"/>
              <a:t>Kabel určený k přenosu dat, který je složen z </a:t>
            </a:r>
            <a:r>
              <a:rPr lang="cs-CZ" sz="3200" b="1" dirty="0"/>
              <a:t>párů vodičů vzájemně zkroucených</a:t>
            </a:r>
            <a:r>
              <a:rPr lang="cs-CZ" sz="3200" dirty="0"/>
              <a:t> pro snížení rušení a zvýšení odolnosti vůči elektromagnetickému šumu. Běžným příkladem kroucené dvojlinky je kabel typu </a:t>
            </a:r>
            <a:r>
              <a:rPr lang="cs-CZ" sz="3200" b="1" dirty="0"/>
              <a:t>UTP</a:t>
            </a:r>
            <a:r>
              <a:rPr lang="cs-CZ" sz="3200" dirty="0"/>
              <a:t> (</a:t>
            </a:r>
            <a:r>
              <a:rPr lang="cs-CZ" sz="3200" dirty="0" err="1"/>
              <a:t>Unshielded</a:t>
            </a:r>
            <a:r>
              <a:rPr lang="cs-CZ" sz="3200" dirty="0"/>
              <a:t> </a:t>
            </a:r>
            <a:r>
              <a:rPr lang="cs-CZ" sz="3200" dirty="0" err="1"/>
              <a:t>Twisted</a:t>
            </a:r>
            <a:r>
              <a:rPr lang="cs-CZ" sz="3200" dirty="0"/>
              <a:t> Pair – nestíněná kroucená dvojlinka).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MAC adresa: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Fyzická adresa síťového zařízení.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MAC adresa slouží pro doručování v rámci 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IP adresa slouží k identifikaci zařízení v síti a k nalezení MAC adresy přes ARP.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60C436-DC14-CF37-1136-848FDB97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76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46F98-640B-1EE6-BAA5-6D3605E8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PC (odesílatel) v síti LAN se zeptá: Kdo má IP adresu 192.168.1.10?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E4911-92C3-09CB-07FF-965E3C87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PC (odesílatel) v síti LAN se zeptá počítač pomocí příkazu ARP dotaz, kdo má IP adresu 192.168.1.10?</a:t>
            </a:r>
          </a:p>
          <a:p>
            <a:pPr marL="0" indent="0">
              <a:buNone/>
            </a:pPr>
            <a:r>
              <a:rPr lang="cs-CZ" b="1" dirty="0"/>
              <a:t>Ozve se MAC adresa cílového PC (příjemce).</a:t>
            </a:r>
          </a:p>
          <a:p>
            <a:pPr marL="0" indent="0">
              <a:buNone/>
            </a:pPr>
            <a:r>
              <a:rPr lang="cs-CZ" b="1" dirty="0"/>
              <a:t>PC (odesílatel) už ví kam zaslat data, tak vytváří rámce: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zdrojová MAC: moje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cílová MAC: jeho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uvnitř IP paket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uvnitř IP paketu TCP či UDP segment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uvnitř TCP segmentu data (např. HTTP)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507421-C96B-9A3A-840C-2371988B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91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BD29C-DF26-4688-0375-F08B83773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0C9F6-2E24-76C1-947B-79867627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Typy sítí: počítačové sítě podle rozsahu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5B0B2C-3C6D-DC6F-6D8E-67A7F7F61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WAN: ?</a:t>
            </a:r>
          </a:p>
          <a:p>
            <a:r>
              <a:rPr lang="cs-CZ" dirty="0"/>
              <a:t>PAN: ?</a:t>
            </a:r>
          </a:p>
          <a:p>
            <a:r>
              <a:rPr lang="cs-CZ" dirty="0"/>
              <a:t>LAN: ?</a:t>
            </a:r>
          </a:p>
          <a:p>
            <a:r>
              <a:rPr lang="cs-CZ" dirty="0"/>
              <a:t>WLAN: ?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720453-CFF7-F019-FADF-2F6C448B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60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37E64-23BC-30EC-A18C-F4695ED56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86BF1-A0BE-EF31-C0CD-45AE6F41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Typy sítí: počítačové sítě podle rozsahu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8932AE-7B51-F059-950D-C6C6D9EE3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WAN</a:t>
            </a:r>
            <a:r>
              <a:rPr lang="cs-CZ" dirty="0"/>
              <a:t> (</a:t>
            </a:r>
            <a:r>
              <a:rPr lang="cs-CZ" dirty="0" err="1"/>
              <a:t>Wide</a:t>
            </a:r>
            <a:r>
              <a:rPr lang="cs-CZ" dirty="0"/>
              <a:t> Area Network) — rozsáhlá síť propojující počítače na velké vzdálenosti (např. mezi městy, státy, kontinenty). Typickým příkladem je Internet, ale existují i soukromé WAN sítě.</a:t>
            </a:r>
          </a:p>
          <a:p>
            <a:r>
              <a:rPr lang="cs-CZ" b="1" dirty="0"/>
              <a:t>PAN</a:t>
            </a:r>
            <a:r>
              <a:rPr lang="cs-CZ" dirty="0"/>
              <a:t>: </a:t>
            </a:r>
            <a:r>
              <a:rPr lang="cs-CZ" dirty="0" err="1"/>
              <a:t>Personal</a:t>
            </a:r>
            <a:r>
              <a:rPr lang="cs-CZ" dirty="0"/>
              <a:t> Area Network – osobní síť s malým dosahem, např. propojení telefonu se sluchátky pomocí Bluetooth.</a:t>
            </a:r>
          </a:p>
          <a:p>
            <a:r>
              <a:rPr lang="cs-CZ" b="1" dirty="0"/>
              <a:t>LAN</a:t>
            </a:r>
            <a:r>
              <a:rPr lang="cs-CZ" dirty="0"/>
              <a:t>: LAN (</a:t>
            </a:r>
            <a:r>
              <a:rPr lang="cs-CZ" dirty="0" err="1"/>
              <a:t>Local</a:t>
            </a:r>
            <a:r>
              <a:rPr lang="cs-CZ" dirty="0"/>
              <a:t> Area Network) – malá místní síť, například v jedné škole nebo doma. Příklad: počítače ve školní učebně nebo domácí síť s počítačem, tiskárnou a IP telefonem.</a:t>
            </a:r>
          </a:p>
          <a:p>
            <a:r>
              <a:rPr lang="cs-CZ" b="1" dirty="0"/>
              <a:t>WLAN</a:t>
            </a:r>
            <a:r>
              <a:rPr lang="cs-CZ" dirty="0"/>
              <a:t> (</a:t>
            </a:r>
            <a:r>
              <a:rPr lang="cs-CZ" dirty="0" err="1"/>
              <a:t>Wireless</a:t>
            </a:r>
            <a:r>
              <a:rPr lang="cs-CZ" dirty="0"/>
              <a:t> </a:t>
            </a:r>
            <a:r>
              <a:rPr lang="cs-CZ" dirty="0" err="1"/>
              <a:t>Local</a:t>
            </a:r>
            <a:r>
              <a:rPr lang="cs-CZ" dirty="0"/>
              <a:t> Area Network) – bezdrátová lokální síť, podobná LAN, ale využívá bezdrátové technologie. Příklad: Wi-Fi síť ve škole nebo doma, ke které se připojují notebooky a telefony.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DA8ADE-DB3D-737A-9D89-EA17127B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4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B92AB-4C7A-F7CA-3E60-18C8763BE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A391D-511A-9F5E-9FA2-3774B742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Ethernet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78B620-B3C0-B654-676A-A9F25DE1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96"/>
            <a:ext cx="10689771" cy="488995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b="1" dirty="0"/>
              <a:t>Ethernet</a:t>
            </a:r>
            <a:r>
              <a:rPr lang="cs-CZ" dirty="0"/>
              <a:t> je technologie přenosu dat v sítích, slouží k propojení počítačů a dalších zařízení pomocí síťových kabelů, které mohou být </a:t>
            </a:r>
            <a:r>
              <a:rPr lang="cs-CZ" b="1" dirty="0"/>
              <a:t>metalické (měděné)</a:t>
            </a:r>
            <a:r>
              <a:rPr lang="cs-CZ" dirty="0"/>
              <a:t> nebo </a:t>
            </a:r>
            <a:r>
              <a:rPr lang="cs-CZ" b="1" dirty="0"/>
              <a:t>optické (skleněná či plastová vlákna)</a:t>
            </a:r>
            <a:r>
              <a:rPr lang="cs-CZ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U běžných domácích a školních sítí se používají převážně měděné kabely (UTP). Optické kabely se používají spíše v datových centrech nebo pro dlouhé vzdálenosti.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Ethernet může být také přenášen pomocí technologie </a:t>
            </a:r>
            <a:r>
              <a:rPr lang="cs-CZ" b="1" dirty="0" err="1"/>
              <a:t>Powerline</a:t>
            </a:r>
            <a:r>
              <a:rPr lang="cs-CZ" dirty="0"/>
              <a:t>, která umožňuje využít pro přenos dat i běžné elektrické vedení v domě nebo budově.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b="1" dirty="0"/>
              <a:t>	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1D4357-9EEC-7650-DDDA-E6AF1AF4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75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D233E-571D-F3DE-0F6D-0A4601CFF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b="1" dirty="0"/>
              <a:t>Ethernet používá protokol Ethernet (standard IEEE 802.3)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dirty="0"/>
              <a:t>a často se označuje podle rychlosti, například 1000BASE-T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dirty="0"/>
              <a:t>(1 </a:t>
            </a:r>
            <a:r>
              <a:rPr lang="cs-CZ" altLang="cs-CZ" dirty="0" err="1"/>
              <a:t>Gb</a:t>
            </a:r>
            <a:r>
              <a:rPr lang="cs-CZ" altLang="cs-CZ" dirty="0"/>
              <a:t>/s).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A73901-84DF-20BD-81D9-09D502B0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57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1BFB8-98AD-69AF-2CEB-84E8A3AA0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57190-61F4-E016-FD07-CCB3E83E6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Ethernet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4D4035-E318-3D0F-CCF9-DEC21F14F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Jaký je hlavní rozdíl mezi Ethernetem a Wi-Fi?</a:t>
            </a:r>
          </a:p>
          <a:p>
            <a:pPr marL="0" indent="0">
              <a:buNone/>
            </a:pPr>
            <a:r>
              <a:rPr lang="cs-CZ" dirty="0"/>
              <a:t>Ethernet je technologie používaná hlavně v sítích LAN. Slouží k propojení počítačů pomocí kabelů</a:t>
            </a:r>
          </a:p>
          <a:p>
            <a:pPr marL="0" indent="0">
              <a:buNone/>
            </a:pPr>
            <a:r>
              <a:rPr lang="cs-CZ" dirty="0"/>
              <a:t>Wi-Fi je bezdrátová technologie, která umožňuje zařízení připojit k síti pomocí rádiových vln.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Jaký typ kabelu se nejčastěji používá v Ethernetových sítích?</a:t>
            </a:r>
          </a:p>
          <a:p>
            <a:pPr marL="0" indent="0">
              <a:buNone/>
            </a:pPr>
            <a:r>
              <a:rPr lang="cs-CZ" dirty="0"/>
              <a:t>Nejčastěji se používá kabel </a:t>
            </a:r>
            <a:r>
              <a:rPr lang="cs-CZ" b="1" dirty="0"/>
              <a:t>typu UTP </a:t>
            </a:r>
            <a:r>
              <a:rPr lang="cs-CZ" dirty="0"/>
              <a:t>(</a:t>
            </a:r>
            <a:r>
              <a:rPr lang="cs-CZ" dirty="0" err="1"/>
              <a:t>Unshielded</a:t>
            </a:r>
            <a:r>
              <a:rPr lang="cs-CZ" dirty="0"/>
              <a:t> </a:t>
            </a:r>
            <a:r>
              <a:rPr lang="cs-CZ" dirty="0" err="1"/>
              <a:t>Twisted</a:t>
            </a:r>
            <a:r>
              <a:rPr lang="cs-CZ" dirty="0"/>
              <a:t> Pair), tedy nestíněná kroucená dvojlinka. Též využívá optické kabely.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D5AC7C-E2AA-01D8-6FF3-308CAB5E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4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00C33-7D38-27DE-2F50-5F0ECBA48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79C41-DEC0-BF8D-8213-1F37B6E1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Ethernet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60CA60-1E41-18C6-8977-FF4865DF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Jaký konektor se používá pro připojení UTP kabelů?</a:t>
            </a:r>
          </a:p>
          <a:p>
            <a:pPr marL="0" indent="0">
              <a:buNone/>
            </a:pPr>
            <a:r>
              <a:rPr lang="cs-CZ" dirty="0"/>
              <a:t>Používají se RJ45 konektory, které se zapojují do RJ45 portů.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Jaké jsou typické rychlosti přenosu dat v Ethernetových sítích?</a:t>
            </a:r>
          </a:p>
          <a:p>
            <a:pPr marL="0" indent="0">
              <a:buNone/>
            </a:pPr>
            <a:r>
              <a:rPr lang="cs-CZ" dirty="0"/>
              <a:t>10 Mb/s (starší Ethernet)</a:t>
            </a:r>
          </a:p>
          <a:p>
            <a:pPr marL="0" indent="0">
              <a:buNone/>
            </a:pPr>
            <a:r>
              <a:rPr lang="cs-CZ" dirty="0"/>
              <a:t>100 Mb/s (Fast Ethernet)</a:t>
            </a:r>
          </a:p>
          <a:p>
            <a:pPr marL="0" indent="0">
              <a:buNone/>
            </a:pPr>
            <a:r>
              <a:rPr lang="cs-CZ" dirty="0"/>
              <a:t>1 </a:t>
            </a:r>
            <a:r>
              <a:rPr lang="cs-CZ" dirty="0" err="1"/>
              <a:t>Gb</a:t>
            </a:r>
            <a:r>
              <a:rPr lang="cs-CZ" dirty="0"/>
              <a:t>/s (Gigabit Ethernet, nejběžnější dnes)</a:t>
            </a:r>
          </a:p>
          <a:p>
            <a:pPr marL="0" indent="0">
              <a:buNone/>
            </a:pPr>
            <a:r>
              <a:rPr lang="cs-CZ" dirty="0"/>
              <a:t>10 </a:t>
            </a:r>
            <a:r>
              <a:rPr lang="cs-CZ" dirty="0" err="1"/>
              <a:t>Gb</a:t>
            </a:r>
            <a:r>
              <a:rPr lang="cs-CZ" dirty="0"/>
              <a:t>/s a vyšší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5BC6F8-9BB6-CFC4-350C-9D41D58D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2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C6187-2200-551E-3043-8002023B1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507C8-F953-2F79-B858-D2D238ED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Na jakém principu funguje Ethernet?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689D0B-4627-1A18-906B-3B6B61BC7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Využívá switche (přepínače), který pracuje na linkové vrstvě</a:t>
            </a:r>
          </a:p>
          <a:p>
            <a:r>
              <a:rPr lang="cs-CZ" dirty="0"/>
              <a:t>MAC adresa slouží pro doručování rámců uvnitř LAN.</a:t>
            </a:r>
          </a:p>
          <a:p>
            <a:r>
              <a:rPr lang="cs-CZ" dirty="0"/>
              <a:t>Přepínač si uchovává tzv. tabulku MAC adres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8BD61C-159E-F9D1-622D-6E3D4944E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505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34E1D-C552-1E35-BF14-48331EBF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WiFi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BCBFA-0F10-A9D4-66A4-9205EA5B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technologie přenosu dat v sítích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Zjistěte výhody a nevýhody oproti Ethernetu.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772BD2-F5D4-5795-972A-278ACE78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7444-8C75-401C-A074-39E1B91215D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994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923</Words>
  <Application>Microsoft Office PowerPoint</Application>
  <PresentationFormat>Širokoúhlá obrazovka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Motiv Office</vt:lpstr>
      <vt:lpstr>Počítačové sítě</vt:lpstr>
      <vt:lpstr>Typy sítí: počítačové sítě podle rozsahu</vt:lpstr>
      <vt:lpstr>Typy sítí: počítačové sítě podle rozsahu</vt:lpstr>
      <vt:lpstr>Ethernet</vt:lpstr>
      <vt:lpstr>Prezentace aplikace PowerPoint</vt:lpstr>
      <vt:lpstr>Ethernet</vt:lpstr>
      <vt:lpstr>Ethernet</vt:lpstr>
      <vt:lpstr>Na jakém principu funguje Ethernet?</vt:lpstr>
      <vt:lpstr>WiFi</vt:lpstr>
      <vt:lpstr>Fibre Channel</vt:lpstr>
      <vt:lpstr>Co obsahuje síťová karta?</vt:lpstr>
      <vt:lpstr>IPv4</vt:lpstr>
      <vt:lpstr>IPv6</vt:lpstr>
      <vt:lpstr>Prezentace aplikace PowerPoint</vt:lpstr>
      <vt:lpstr>PC (odesílatel) v síti LAN se zeptá: Kdo má IP adresu 192.168.1.10?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Mroczkowski</dc:creator>
  <cp:lastModifiedBy>Milan Mroczkowski</cp:lastModifiedBy>
  <cp:revision>60</cp:revision>
  <dcterms:created xsi:type="dcterms:W3CDTF">2025-03-11T20:00:07Z</dcterms:created>
  <dcterms:modified xsi:type="dcterms:W3CDTF">2025-04-06T01:00:17Z</dcterms:modified>
</cp:coreProperties>
</file>