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8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0FE84-3D68-4BE3-8586-EED3492C050F}" type="datetimeFigureOut">
              <a:rPr lang="cs-CZ" smtClean="0"/>
              <a:t>03.04.2025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A1739-3653-419F-8C6C-FC3E375DA0C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025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A84A8-46C8-F51A-CF9A-414456AF6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196EE28-764F-985C-64AA-71031E5A7E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2115BB-0B38-C0E7-EE76-87D0CB2C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0C8BF-7F14-4AD7-994F-09E5380E1C7A}" type="datetime1">
              <a:rPr lang="cs-CZ" smtClean="0"/>
              <a:t>03.04.2025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A130B8-201F-F9B6-DF56-041E3C8FA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DEF21B-0355-E458-D84C-B11AE6626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99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7DA55-8BEB-8F6F-0FA8-40AE6BA30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27E0FA7-1E8B-C3F9-07BE-0A0ECADD0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5B4740-062A-14F2-3466-D717A3742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B3CEE-E5EA-48D8-84E5-FD4B57DA5262}" type="datetime1">
              <a:rPr lang="cs-CZ" smtClean="0"/>
              <a:t>03.04.2025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484EC4-A60C-55B4-2FA6-321C213F4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40A454-D02E-A28C-BDCD-074E070BE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38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43EC0B-683C-8D69-C160-338CA3EB1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8CB12A-74BE-360E-E8D5-58F5D9033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FE0F8B-428D-2AC5-851E-CCCD81DEB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BD8FB-F8A3-4FD1-994B-D932D91F20F9}" type="datetime1">
              <a:rPr lang="cs-CZ" smtClean="0"/>
              <a:t>03.04.2025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BD2A48B-F0A1-D13A-1FC6-8D8EEAFD3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26A9348-17B1-626A-1C98-F1C36E27C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87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7844C-872B-86EF-DC13-01B510515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68479C-C62A-8241-C25E-8F1C53834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C63BD5-C156-BB7D-EFAC-44B8A7669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37D9-7518-4997-B500-5B91996D2249}" type="datetime1">
              <a:rPr lang="cs-CZ" smtClean="0"/>
              <a:t>03.04.2025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67ED0D-3257-8676-0CF7-D6D1D8D5B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E7FE7F-4207-1B2F-3FFC-3E600043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35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06A11-32BE-C057-A06A-7BF6E5C2B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D11CF4-7579-A71E-3542-893143FB1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5567EB-A7EA-4E1C-1F06-74B7A2663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7C2C-930C-4FCD-8F18-E0533BD815A6}" type="datetime1">
              <a:rPr lang="cs-CZ" smtClean="0"/>
              <a:t>03.04.2025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EA68CE-AAD7-E077-9921-71A1C01A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497F11-3EC8-17F2-8E15-C9B34019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11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812D5C-39FE-7F27-1251-DA4E2EF7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224B1A-D986-E088-F507-D42FC5BEB0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22DE8E-7174-DACF-82F3-CE56F15B9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4B4A90D-003D-8781-8A24-8F1C64D8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32BE3-E04E-41A4-A061-5EDF6AC823B7}" type="datetime1">
              <a:rPr lang="cs-CZ" smtClean="0"/>
              <a:t>03.04.2025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27A9E09-E8FE-317E-454D-DFAADC0C3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9B85E76-C577-C785-8B96-06CAE245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552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96011-C2A4-4752-7CD6-ECCD93B73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E303D9E-6898-975A-D8A7-454B14486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082044-93E2-644E-38AD-F530F85FA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F078AD-013A-98A5-8B5E-C6CCB95BE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1E0DA2E-3F34-C882-3439-B8B8256468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14D8654-245A-FC50-2D47-1C904D8B6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5908-F55C-4005-AF56-C6593FFC5187}" type="datetime1">
              <a:rPr lang="cs-CZ" smtClean="0"/>
              <a:t>03.04.2025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ABD0632-1828-677C-A100-8D852B4EF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C6CBE0B-A614-CD1C-494F-34FA57B83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009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E9FC76-A1BA-31A7-C4D8-F3095D0CF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8A2061-3B16-D8E7-3B5B-90523EF7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5AFC-15C0-4F74-B852-C59A5E42764D}" type="datetime1">
              <a:rPr lang="cs-CZ" smtClean="0"/>
              <a:t>03.04.2025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0823359-35F9-0F36-F030-A23C6648A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67E00D8-A996-9387-E14E-C5971184A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355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75B27CC-43FC-3E03-5CA2-28EE95281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B162B-229F-44ED-A753-00BE0F38C053}" type="datetime1">
              <a:rPr lang="cs-CZ" smtClean="0"/>
              <a:t>03.04.2025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711FD15-47BC-1CCE-7144-EA24F5851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556BCD-C82B-12F6-EA60-695FE66F4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832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BE852A-98DB-F28B-7E11-B077DC68A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9CAEDD-112E-F1EA-119B-DA8309974D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495FFA7-6B4D-1782-E8A4-4D33B2901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9A3C99-D34C-A550-114C-6FD536112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1AE4F-5069-4A7F-BC2D-3EE046F974D1}" type="datetime1">
              <a:rPr lang="cs-CZ" smtClean="0"/>
              <a:t>03.04.2025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279A85-7995-F064-DBAE-0E3530748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0FEFAA-0261-8E62-0717-4A0151825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58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BE918-542A-3D8A-CAE2-1A89B8385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01149A-C37F-591E-F5CA-3C553D18DA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122581-F2BE-72AE-C3F6-36361182A9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A3694F-D91F-2F44-5C89-36F6C0D3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FBFC7-3D12-4FC8-9B97-CF8F1B9EFFE6}" type="datetime1">
              <a:rPr lang="cs-CZ" smtClean="0"/>
              <a:t>03.04.2025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FF6F1E-335A-71B3-94EA-EB40B6E44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CA2B495-DD82-2214-FF84-41F4AD602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327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1F35429-3022-C9D2-1BDF-AA1DA56DA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0A4166F-B4E7-C6DA-89DC-95E514507C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FB33577-B87D-0307-C5A9-8AD2B9852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4334DD-F322-4312-8406-895995CEE91C}" type="datetime1">
              <a:rPr lang="cs-CZ" smtClean="0"/>
              <a:t>03.04.2025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6607BA-60B2-8CE6-3704-8751D01E24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59422B-1330-0ED2-846D-A12CB5636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527DD7-DFB0-4310-BF1E-159AEA1A9C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87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7FDD1-43D0-015E-53DC-EB9BB9FD5C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Praktický příklad v databázi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AF2B82-782D-8491-0BC1-94C4EFB596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phpMyAdmin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86BB5DE-3427-3B05-7B30-3D65DD3349D4}"/>
              </a:ext>
            </a:extLst>
          </p:cNvPr>
          <p:cNvSpPr txBox="1"/>
          <p:nvPr/>
        </p:nvSpPr>
        <p:spPr>
          <a:xfrm>
            <a:off x="9198429" y="5735637"/>
            <a:ext cx="2056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Milan Mroczkowski</a:t>
            </a:r>
          </a:p>
        </p:txBody>
      </p:sp>
    </p:spTree>
    <p:extLst>
      <p:ext uri="{BB962C8B-B14F-4D97-AF65-F5344CB8AC3E}">
        <p14:creationId xmlns:p14="http://schemas.microsoft.com/office/powerpoint/2010/main" val="2878608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401054-7A5F-AC5A-0CD7-57EB5660C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F81CC7-2986-801B-4BBF-6276B42F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Vložit data do tabulky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C5A2A6B-060F-B085-052F-E3B50ED76A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(1,'Iveta', 'Kotoučová', 25000, 776555222);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(2, 'Milan', 'Mroczkowski', 25000, 608745123);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(3,'Simona', 'Koutná', 36000, 776555333);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(4, 'Paul', 'Braun', 35000, 607595324);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(5, 'Igor', 'Nový', 24000, 776555111);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(6,'Iveta', 'Kotoučová', 25000, 776555222);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(7,'Simona', 'Koutná', 36000, 776555333);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(8, 'Paul', 'Braun', 21000, 776132456);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INSERT INTO technici (</a:t>
            </a:r>
            <a:r>
              <a:rPr lang="cs-CZ" b="1" dirty="0" err="1">
                <a:effectLst/>
              </a:rPr>
              <a:t>id_tech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jmeno</a:t>
            </a:r>
            <a:r>
              <a:rPr lang="cs-CZ" b="1" dirty="0">
                <a:effectLst/>
              </a:rPr>
              <a:t>, </a:t>
            </a:r>
            <a:r>
              <a:rPr lang="cs-CZ" b="1" dirty="0" err="1">
                <a:effectLst/>
              </a:rPr>
              <a:t>prijmeni</a:t>
            </a:r>
            <a:r>
              <a:rPr lang="cs-CZ" b="1" dirty="0">
                <a:effectLst/>
              </a:rPr>
              <a:t>, plat, telefon)</a:t>
            </a:r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VALUES (9, 'Jan', 'Svatý', 40000, 772123891);</a:t>
            </a:r>
            <a:endParaRPr lang="cs-CZ" dirty="0">
              <a:effectLst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C15C01-1BE1-CA3F-F230-26E0B81C9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08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1FB2638-4584-1B8B-8D38-D9FB97F3D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ED88F-5818-97E4-AB4A-BB5F2D421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Výpis všech techniků s platem nad 30000 Kč: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48D0766-255E-D309-1719-F41CB0CD0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plat &gt; 30000;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55E229-BDCD-8516-1C12-18E8D881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602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487DF76-8936-029D-CB38-C11994820E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B63C9-5D73-1AAD-A999-38EB175CE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Technici s příjmením začínajícím na „Ko“: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A18C3B-04D0-1D2E-DEFA-89429D229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prijmeni</a:t>
            </a:r>
            <a:r>
              <a:rPr lang="en-US" dirty="0"/>
              <a:t> LIKE 'Ko%';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1E14D5A-703E-B87F-9956-30FDDDEA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616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EDB1AF-12F2-77C7-CEA3-3CAE6310F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FEE6B-D9BC-F80A-04B1-BADADFC23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Počet techniků se stejným příjmením: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BA7ACD2-8DE4-7B0B-6EE2-FA5EA1D43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prijmeni</a:t>
            </a:r>
            <a:r>
              <a:rPr lang="en-US" dirty="0"/>
              <a:t>, COUNT(*) AS </a:t>
            </a:r>
            <a:r>
              <a:rPr lang="en-US" dirty="0" err="1"/>
              <a:t>pocet</a:t>
            </a:r>
            <a:r>
              <a:rPr lang="cs-CZ" dirty="0"/>
              <a:t> </a:t>
            </a:r>
            <a:r>
              <a:rPr lang="en-US" dirty="0"/>
              <a:t>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GROUP BY </a:t>
            </a:r>
            <a:r>
              <a:rPr lang="en-US" dirty="0" err="1"/>
              <a:t>prijmeni</a:t>
            </a:r>
            <a:r>
              <a:rPr lang="cs-CZ" dirty="0"/>
              <a:t> </a:t>
            </a:r>
            <a:r>
              <a:rPr lang="en-US" dirty="0"/>
              <a:t>HAVING </a:t>
            </a:r>
            <a:r>
              <a:rPr lang="en-US" dirty="0" err="1"/>
              <a:t>pocet</a:t>
            </a:r>
            <a:r>
              <a:rPr lang="en-US" dirty="0"/>
              <a:t> &gt; 1;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707847-FE64-0954-CDD2-382AEADC0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789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FCDF3E-D526-1782-E3DD-F6B77338E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BB43A4-D6A8-AF49-EC11-7DB0B3C3C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Technici seřazení podle výše platu od nejvyššího: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FFD4A7-5B00-077E-3EAB-85AF2BB31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ORDER BY plat DESC;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36C439A-846B-D0EC-08A2-3A88F846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47592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C2CF3C6-76A0-4B01-FC01-67FFC08C3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BCC47F-FF7D-7619-8FDC-69AAB24F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Změna platu pro techniky s příjmením "Kotoučová" na 27000 Kč: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9253340-48F6-42B4-193B-74FA164D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UPDATE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SET plat = 27000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prijmeni</a:t>
            </a:r>
            <a:r>
              <a:rPr lang="en-US" dirty="0"/>
              <a:t> = '</a:t>
            </a:r>
            <a:r>
              <a:rPr lang="en-US" dirty="0" err="1"/>
              <a:t>Kotoučová</a:t>
            </a:r>
            <a:r>
              <a:rPr lang="en-US" dirty="0"/>
              <a:t>';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D541BA-95B8-D337-E0B3-FD2B52CBE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3305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3A2F58A-8412-16B3-EE14-6B8870E225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FE9596-8582-F054-1F0A-EDEF1997B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Vyhledej techniky s telefonním číslem začínajícím na '776':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988B95-C953-B3CD-9221-6738EADC7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telefon</a:t>
            </a:r>
            <a:r>
              <a:rPr lang="en-US" dirty="0"/>
              <a:t> LIKE '776%';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F3CDEE-21DE-B3D9-A3D2-49D255CC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87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02DF95D-9CBB-B299-E75E-42F8F9948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FAFE75-4CAA-4AFF-C314-D9659169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Vypiš techniky s platem od 25000 do 35000 Kč seřazené podle platu sestupně: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DCD800-6105-D27D-17D9-9518187C3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plat BETWEEN 25000 AND 35000</a:t>
            </a:r>
          </a:p>
          <a:p>
            <a:pPr marL="0" indent="0">
              <a:buNone/>
            </a:pPr>
            <a:r>
              <a:rPr lang="en-US" dirty="0"/>
              <a:t>ORDER BY plat DESC;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7C9344-653E-388E-D37B-0B6B19CFD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22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AD0028-F1BE-5A3E-F006-499EE0A8C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43820-2A22-AB16-6491-A09E6DD1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Kdo má nejvyšší plat?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12057B-8B24-9CC2-D6EF-A209B7BBA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WHERE plat = (SELECT MAX(plat) FROM </a:t>
            </a:r>
            <a:r>
              <a:rPr lang="en-US" dirty="0" err="1"/>
              <a:t>technici</a:t>
            </a:r>
            <a:r>
              <a:rPr lang="en-US" dirty="0"/>
              <a:t>);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CD0F23-C14A-067F-C642-AB78CDD72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868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D73B2C-D3CD-6A2E-82E4-3CE0C3AB3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18D9C8-F37C-5DCD-CDCE-5CEDC16F1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Výpis průměrného platu techniků: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18F902-7A0F-C3A4-96F5-FE81A245A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AVG(plat) AS </a:t>
            </a:r>
            <a:r>
              <a:rPr lang="en-US" dirty="0" err="1"/>
              <a:t>prumerny_plat</a:t>
            </a:r>
            <a:r>
              <a:rPr lang="cs-CZ" dirty="0"/>
              <a:t> </a:t>
            </a:r>
            <a:r>
              <a:rPr lang="en-US" dirty="0"/>
              <a:t>FROM </a:t>
            </a:r>
            <a:r>
              <a:rPr lang="en-US" dirty="0" err="1"/>
              <a:t>technici</a:t>
            </a:r>
            <a:r>
              <a:rPr lang="en-US" dirty="0"/>
              <a:t>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28FCD62-3F9D-277C-DB91-B90D78A21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45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DBE770D-C6E0-A56F-C4A5-BE9D6E51D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7282326-19FB-E020-D6CC-7DCFF44AC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pPr algn="ctr"/>
            <a:r>
              <a:rPr lang="cs-CZ" dirty="0"/>
              <a:t>Vytvoření databáze</a:t>
            </a:r>
          </a:p>
        </p:txBody>
      </p:sp>
      <p:pic>
        <p:nvPicPr>
          <p:cNvPr id="7" name="Zástupný obsah 6" descr="Obsah obrázku text, elektronika, snímek obrazovky, software&#10;&#10;Obsah vygenerovaný umělou inteligencí může být nesprávný.">
            <a:extLst>
              <a:ext uri="{FF2B5EF4-FFF2-40B4-BE49-F238E27FC236}">
                <a16:creationId xmlns:a16="http://schemas.microsoft.com/office/drawing/2014/main" id="{68A2FAD2-02C8-2CE5-127A-2E748822DF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4160" y="1380842"/>
            <a:ext cx="9303601" cy="5206231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1D597BF-2053-844E-B677-C7FDDB7FB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6181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367E11-CCE3-4F0D-1F35-31D106245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324DCB-7C9F-7D70-8DC2-575B421B5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Odstranění duplicitních záznamů (stejné jméno, příjmení i telefon):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84BCB70-290E-626A-4F1E-A5DE758DB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DELETE t1 FROM technici t1</a:t>
            </a:r>
          </a:p>
          <a:p>
            <a:pPr marL="0" indent="0">
              <a:buNone/>
            </a:pPr>
            <a:r>
              <a:rPr lang="cs-CZ" dirty="0"/>
              <a:t>INNER JOIN technici t2 </a:t>
            </a:r>
          </a:p>
          <a:p>
            <a:pPr marL="0" indent="0">
              <a:buNone/>
            </a:pPr>
            <a:r>
              <a:rPr lang="cs-CZ" dirty="0"/>
              <a:t>WHERE </a:t>
            </a:r>
          </a:p>
          <a:p>
            <a:pPr marL="0" indent="0">
              <a:buNone/>
            </a:pPr>
            <a:r>
              <a:rPr lang="cs-CZ" dirty="0"/>
              <a:t>    t1.id_tech &gt; t2.id_tech AND</a:t>
            </a:r>
          </a:p>
          <a:p>
            <a:pPr marL="0" indent="0">
              <a:buNone/>
            </a:pPr>
            <a:r>
              <a:rPr lang="cs-CZ" dirty="0"/>
              <a:t>    t1.jmeno = t2.jmeno AND</a:t>
            </a:r>
          </a:p>
          <a:p>
            <a:pPr marL="0" indent="0">
              <a:buNone/>
            </a:pPr>
            <a:r>
              <a:rPr lang="cs-CZ" dirty="0"/>
              <a:t>    t1.prijmeni = t2.prijmeni AND</a:t>
            </a:r>
          </a:p>
          <a:p>
            <a:pPr marL="0" indent="0">
              <a:buNone/>
            </a:pPr>
            <a:r>
              <a:rPr lang="cs-CZ" dirty="0"/>
              <a:t>    t1.telefon = t2.telefon;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6A5F5C-79BC-B478-56C2-B645941E2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021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7970AC2-B3E7-E6D5-B6B4-EB86F94886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A3C5A-69FC-B855-C8AC-3FD9CDC88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Vložení nového technika (id necháme generovat automaticky):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B0ED83A-6CBC-CEA0-19C9-BAFEC25691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INSERT INTO technici (</a:t>
            </a:r>
            <a:r>
              <a:rPr lang="cs-CZ" dirty="0" err="1"/>
              <a:t>jmeno</a:t>
            </a:r>
            <a:r>
              <a:rPr lang="cs-CZ" dirty="0"/>
              <a:t>, </a:t>
            </a:r>
            <a:r>
              <a:rPr lang="cs-CZ" dirty="0" err="1"/>
              <a:t>prijmeni</a:t>
            </a:r>
            <a:r>
              <a:rPr lang="cs-CZ" dirty="0"/>
              <a:t>, plat, telefon)</a:t>
            </a:r>
          </a:p>
          <a:p>
            <a:pPr marL="0" indent="0">
              <a:buNone/>
            </a:pPr>
            <a:r>
              <a:rPr lang="cs-CZ" dirty="0"/>
              <a:t>VALUES ('Lukáš', 'Veselý', 29000, 775888999);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1918109-305F-307A-006F-C075F0C7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844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C79866-93B8-3C6D-DD3D-24C99FFEB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CEC321-5D67-931A-B014-101DEB6DB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Aktualizuj telefonní číslo technika Paula Brauna: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AE3495-BD34-4161-D3C0-3E65E2150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UPDATE technici</a:t>
            </a:r>
          </a:p>
          <a:p>
            <a:pPr marL="0" indent="0">
              <a:buNone/>
            </a:pPr>
            <a:r>
              <a:rPr lang="cs-CZ" dirty="0"/>
              <a:t>SET telefon = 777123456</a:t>
            </a:r>
          </a:p>
          <a:p>
            <a:pPr marL="0" indent="0">
              <a:buNone/>
            </a:pPr>
            <a:r>
              <a:rPr lang="cs-CZ" dirty="0"/>
              <a:t>WHERE </a:t>
            </a:r>
            <a:r>
              <a:rPr lang="cs-CZ" dirty="0" err="1"/>
              <a:t>jmeno</a:t>
            </a:r>
            <a:r>
              <a:rPr lang="cs-CZ" dirty="0"/>
              <a:t> = 'Paul' AND </a:t>
            </a:r>
            <a:r>
              <a:rPr lang="cs-CZ" dirty="0" err="1"/>
              <a:t>prijmeni</a:t>
            </a:r>
            <a:r>
              <a:rPr lang="cs-CZ" dirty="0"/>
              <a:t> = 'Braun';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CA3DFC-109C-F8AA-48DD-07A63DDE2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9928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22E171D-E94B-50B7-BD32-31043C9C4F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D6E183-BCED-18C9-C5BE-1E931CA55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Zobraz unikátní jména techniků (bez opakování):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7DD60E-F2AD-9437-2B85-F4A0D1B2C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DISTINCT </a:t>
            </a:r>
            <a:r>
              <a:rPr lang="en-US" dirty="0" err="1"/>
              <a:t>jmeno</a:t>
            </a:r>
            <a:r>
              <a:rPr lang="en-US" dirty="0"/>
              <a:t> FROM </a:t>
            </a:r>
            <a:r>
              <a:rPr lang="en-US" dirty="0" err="1"/>
              <a:t>technici</a:t>
            </a:r>
            <a:r>
              <a:rPr lang="en-US" dirty="0"/>
              <a:t>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6B9CC4-2667-4DA6-F6EC-F8C92631F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342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8883EC-9F3C-211D-604B-5732D805C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59CB15-CE11-3B7B-AEE0-766F880E4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Vyhledej technika s konkrétním telefonním číslem (např. 776555222):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65ADC9-6530-7353-AB6E-A5C154F49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technici</a:t>
            </a:r>
            <a:r>
              <a:rPr lang="cs-CZ" dirty="0"/>
              <a:t> </a:t>
            </a:r>
            <a:r>
              <a:rPr lang="en-US" dirty="0"/>
              <a:t>WHERE </a:t>
            </a:r>
            <a:r>
              <a:rPr lang="en-US" dirty="0" err="1"/>
              <a:t>telefon</a:t>
            </a:r>
            <a:r>
              <a:rPr lang="en-US" dirty="0"/>
              <a:t> = '776555222';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37D26E-FD1E-E4BE-CD99-0EEB6814D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4240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D5CD1F6-8E20-7032-6330-7D920C2BB1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55E1E74C-7CA9-F8B0-9D9C-84227A8AF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141991"/>
            <a:ext cx="10515600" cy="1325563"/>
          </a:xfrm>
        </p:spPr>
        <p:txBody>
          <a:bodyPr/>
          <a:lstStyle/>
          <a:p>
            <a:pPr algn="ctr"/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B054E7-BADB-2C6F-18CD-C64868B25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637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004FE1-09DF-97AC-A0C6-45A54744B8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AFE9CA-142E-B60E-A386-24C24DEB2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pPr algn="ctr"/>
            <a:r>
              <a:rPr lang="cs-CZ" dirty="0"/>
              <a:t>Výběr databáze</a:t>
            </a:r>
          </a:p>
        </p:txBody>
      </p:sp>
      <p:pic>
        <p:nvPicPr>
          <p:cNvPr id="6" name="Zástupný obsah 5" descr="Obsah obrázku text, snímek obrazovky, Písmo, číslo&#10;&#10;Obsah vygenerovaný umělou inteligencí může být nesprávný.">
            <a:extLst>
              <a:ext uri="{FF2B5EF4-FFF2-40B4-BE49-F238E27FC236}">
                <a16:creationId xmlns:a16="http://schemas.microsoft.com/office/drawing/2014/main" id="{EB5462E8-DD02-395F-2E34-B4ED54B094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969" y="1424183"/>
            <a:ext cx="3380061" cy="4376289"/>
          </a:xfrm>
        </p:spPr>
      </p:pic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AB9EC379-31D5-B530-F179-27A7CB14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781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ABEEB22-EC73-2637-1BF4-81345BCC0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A69B6-F088-6EC7-216C-1C67CF648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effectLst/>
              </a:rPr>
              <a:t>USE servis;</a:t>
            </a:r>
            <a:endParaRPr lang="cs-CZ" dirty="0">
              <a:effectLst/>
            </a:endParaRP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5C519FA-7BF7-F307-2208-1EAEBD4AE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5299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FB6E89-A311-1C40-4371-4A8E333326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44BD9A2E-DD41-57B2-4D41-EECC9D1BA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Příkazy vs dotazy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C90A0A60-3106-4AAD-DD5C-35D77A051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Dotazy slouží k získávání informací, aniž by měnily uložená data.</a:t>
            </a:r>
          </a:p>
          <a:p>
            <a:r>
              <a:rPr lang="cs-CZ"/>
              <a:t>Příkazy provádějí akce, které mění data nebo strukturu databáze.</a:t>
            </a:r>
          </a:p>
          <a:p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99643B0-7FA7-AD51-8035-D1841C953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483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BA2240-2DFC-8CC0-3A5E-485337A691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11D3A3-87B8-1EEA-D17D-B17BB0605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DDL</a:t>
            </a:r>
            <a:r>
              <a:rPr lang="cs-CZ" dirty="0">
                <a:solidFill>
                  <a:srgbClr val="C00000"/>
                </a:solidFill>
              </a:rPr>
              <a:t> (</a:t>
            </a:r>
            <a:r>
              <a:rPr lang="cs-CZ" b="1" dirty="0">
                <a:solidFill>
                  <a:srgbClr val="C00000"/>
                </a:solidFill>
              </a:rPr>
              <a:t>Data </a:t>
            </a:r>
            <a:r>
              <a:rPr lang="cs-CZ" b="1" dirty="0" err="1">
                <a:solidFill>
                  <a:srgbClr val="C00000"/>
                </a:solidFill>
              </a:rPr>
              <a:t>Definition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Language</a:t>
            </a:r>
            <a:r>
              <a:rPr lang="cs-CZ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80E5A9-B8CC-8386-5CA7-7B6DEBF45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err="1"/>
              <a:t>slouží</a:t>
            </a:r>
            <a:r>
              <a:rPr lang="en-US" dirty="0"/>
              <a:t> k </a:t>
            </a:r>
            <a:r>
              <a:rPr lang="en-US" dirty="0" err="1"/>
              <a:t>definici</a:t>
            </a:r>
            <a:r>
              <a:rPr lang="en-US" dirty="0"/>
              <a:t> </a:t>
            </a:r>
            <a:r>
              <a:rPr lang="en-US" dirty="0" err="1"/>
              <a:t>struktury</a:t>
            </a:r>
            <a:r>
              <a:rPr lang="en-US" dirty="0"/>
              <a:t> </a:t>
            </a:r>
            <a:r>
              <a:rPr lang="en-US" dirty="0" err="1"/>
              <a:t>databáze</a:t>
            </a:r>
            <a:r>
              <a:rPr lang="en-US" dirty="0"/>
              <a:t> (</a:t>
            </a:r>
            <a:r>
              <a:rPr lang="en-US" dirty="0" err="1"/>
              <a:t>tabulek</a:t>
            </a:r>
            <a:r>
              <a:rPr lang="en-US" dirty="0"/>
              <a:t>, </a:t>
            </a:r>
            <a:r>
              <a:rPr lang="en-US" dirty="0" err="1"/>
              <a:t>indexů</a:t>
            </a:r>
            <a:r>
              <a:rPr lang="en-US" dirty="0"/>
              <a:t>, </a:t>
            </a:r>
            <a:r>
              <a:rPr lang="en-US" dirty="0" err="1"/>
              <a:t>omezení</a:t>
            </a:r>
            <a:r>
              <a:rPr lang="en-US" dirty="0"/>
              <a:t> </a:t>
            </a:r>
            <a:r>
              <a:rPr lang="en-US" dirty="0" err="1"/>
              <a:t>atd</a:t>
            </a:r>
            <a:r>
              <a:rPr lang="en-US" dirty="0"/>
              <a:t>.)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7CA450-B458-AAC7-D568-10C2E932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9261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2ECA707-AA9E-BC3B-9866-60B1D7067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192807-8E66-2C0B-DBB7-AA8C3E269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Vytvoř tabulku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D85405F-112E-EC98-5304-103D42B59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CREATE TABLE technici (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err="1"/>
              <a:t>id_tech</a:t>
            </a:r>
            <a:r>
              <a:rPr lang="cs-CZ" b="1" dirty="0"/>
              <a:t> INT AUTO_INCREMENT,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err="1"/>
              <a:t>jmeno</a:t>
            </a:r>
            <a:r>
              <a:rPr lang="cs-CZ" b="1" dirty="0"/>
              <a:t> VARCHAR(20) NOT NULL,</a:t>
            </a:r>
          </a:p>
          <a:p>
            <a:pPr marL="0" indent="0">
              <a:buNone/>
            </a:pPr>
            <a:r>
              <a:rPr lang="cs-CZ" b="1" dirty="0"/>
              <a:t>  </a:t>
            </a:r>
            <a:r>
              <a:rPr lang="cs-CZ" b="1" dirty="0" err="1"/>
              <a:t>prijmeni</a:t>
            </a:r>
            <a:r>
              <a:rPr lang="cs-CZ" b="1" dirty="0"/>
              <a:t> VARCHAR(20) NOT NULL,</a:t>
            </a:r>
          </a:p>
          <a:p>
            <a:pPr marL="0" indent="0">
              <a:buNone/>
            </a:pPr>
            <a:r>
              <a:rPr lang="cs-CZ" b="1" dirty="0"/>
              <a:t>  plat INT,</a:t>
            </a:r>
          </a:p>
          <a:p>
            <a:pPr marL="0" indent="0">
              <a:buNone/>
            </a:pPr>
            <a:r>
              <a:rPr lang="cs-CZ" b="1" dirty="0"/>
              <a:t>  telefon CHAR(9),</a:t>
            </a:r>
          </a:p>
          <a:p>
            <a:pPr marL="0" indent="0">
              <a:buNone/>
            </a:pPr>
            <a:r>
              <a:rPr lang="cs-CZ" b="1" dirty="0"/>
              <a:t>  PRIMARY KEY (</a:t>
            </a:r>
            <a:r>
              <a:rPr lang="cs-CZ" b="1" dirty="0" err="1"/>
              <a:t>id_tech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b="1" dirty="0"/>
              <a:t>) CHARACTER SET utf8mb4 COLLATE utf8mb4_bin;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6E69B7-BEEC-46B1-6676-7B99FBA9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727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D64971-278C-FE3F-DBD2-8675640DFE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43BF78-D206-E86E-B891-391232B42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Co to je?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E84CAE2-56C8-55B2-7E5A-AAB77CBF9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AUTO_INCREMENT  - hodnota se automaticky navyšuje s každým novým vloženým záznamem</a:t>
            </a:r>
          </a:p>
          <a:p>
            <a:pPr marL="0" indent="0">
              <a:buNone/>
            </a:pPr>
            <a:r>
              <a:rPr lang="cs-CZ" dirty="0"/>
              <a:t>VARCHAR - ukládání řetězců (textů)</a:t>
            </a:r>
          </a:p>
          <a:p>
            <a:pPr marL="0" indent="0">
              <a:buNone/>
            </a:pPr>
            <a:r>
              <a:rPr lang="cs-CZ" dirty="0"/>
              <a:t>INT – číselný datový typ, celá čísla</a:t>
            </a:r>
          </a:p>
          <a:p>
            <a:pPr marL="0" indent="0">
              <a:buNone/>
            </a:pPr>
            <a:r>
              <a:rPr lang="cs-CZ" dirty="0"/>
              <a:t>CHARACTER SET - jaké znaky může sloupec nebo tabulka ukládat</a:t>
            </a:r>
          </a:p>
          <a:p>
            <a:pPr marL="0" indent="0">
              <a:buNone/>
            </a:pPr>
            <a:r>
              <a:rPr lang="cs-CZ" dirty="0"/>
              <a:t>utf8mb4_bin – case sensitive, rozlišuje velikost písmen i diakritiku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F1CDF1F-2AD9-6BBC-6FA1-2FAE4A05D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852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74000">
              <a:schemeClr val="tx2">
                <a:lumMod val="25000"/>
                <a:lumOff val="75000"/>
              </a:schemeClr>
            </a:gs>
            <a:gs pos="44000">
              <a:schemeClr val="accent6">
                <a:lumMod val="20000"/>
                <a:lumOff val="8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015E66-7D60-95B3-BB1C-078223A4EE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E916C0-D868-BB34-DEE5-94E6077FA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DML (Data </a:t>
            </a:r>
            <a:r>
              <a:rPr lang="cs-CZ" b="1" dirty="0" err="1">
                <a:solidFill>
                  <a:srgbClr val="C00000"/>
                </a:solidFill>
              </a:rPr>
              <a:t>Manipulation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Language</a:t>
            </a:r>
            <a:r>
              <a:rPr lang="cs-CZ" b="1" dirty="0">
                <a:solidFill>
                  <a:srgbClr val="C00000"/>
                </a:solidFill>
              </a:rPr>
              <a:t>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4D7D510-619C-5E08-4C67-474CF17F1F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- Manipulace s daty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8E9E545-8F53-756B-0630-C53EE4389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27DD7-DFB0-4310-BF1E-159AEA1A9C0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01011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816</Words>
  <Application>Microsoft Office PowerPoint</Application>
  <PresentationFormat>Širokoúhlá obrazovka</PresentationFormat>
  <Paragraphs>94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Aptos</vt:lpstr>
      <vt:lpstr>Aptos Display</vt:lpstr>
      <vt:lpstr>Arial</vt:lpstr>
      <vt:lpstr>Motiv Office</vt:lpstr>
      <vt:lpstr>Praktický příklad v databázi</vt:lpstr>
      <vt:lpstr>Vytvoření databáze</vt:lpstr>
      <vt:lpstr>Výběr databáze</vt:lpstr>
      <vt:lpstr>Prezentace aplikace PowerPoint</vt:lpstr>
      <vt:lpstr>Příkazy vs dotazy</vt:lpstr>
      <vt:lpstr>DDL (Data Definition Language)</vt:lpstr>
      <vt:lpstr>Vytvoř tabulku</vt:lpstr>
      <vt:lpstr>Co to je?</vt:lpstr>
      <vt:lpstr>DML (Data Manipulation Language)</vt:lpstr>
      <vt:lpstr>Vložit data do tabulky</vt:lpstr>
      <vt:lpstr>Výpis všech techniků s platem nad 30000 Kč:</vt:lpstr>
      <vt:lpstr>Technici s příjmením začínajícím na „Ko“:</vt:lpstr>
      <vt:lpstr>Počet techniků se stejným příjmením:</vt:lpstr>
      <vt:lpstr>Technici seřazení podle výše platu od nejvyššího:</vt:lpstr>
      <vt:lpstr>Změna platu pro techniky s příjmením "Kotoučová" na 27000 Kč:</vt:lpstr>
      <vt:lpstr>Vyhledej techniky s telefonním číslem začínajícím na '776':</vt:lpstr>
      <vt:lpstr>Vypiš techniky s platem od 25000 do 35000 Kč seřazené podle platu sestupně:</vt:lpstr>
      <vt:lpstr>Kdo má nejvyšší plat?</vt:lpstr>
      <vt:lpstr>Výpis průměrného platu techniků:</vt:lpstr>
      <vt:lpstr>Odstranění duplicitních záznamů (stejné jméno, příjmení i telefon):</vt:lpstr>
      <vt:lpstr>Vložení nového technika (id necháme generovat automaticky):</vt:lpstr>
      <vt:lpstr>Aktualizuj telefonní číslo technika Paula Brauna:</vt:lpstr>
      <vt:lpstr>Zobraz unikátní jména techniků (bez opakování):</vt:lpstr>
      <vt:lpstr>Vyhledej technika s konkrétním telefonním číslem (např. 776555222):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Mroczkowski</dc:creator>
  <cp:lastModifiedBy>Milan Mroczkowski</cp:lastModifiedBy>
  <cp:revision>38</cp:revision>
  <dcterms:created xsi:type="dcterms:W3CDTF">2025-03-10T04:59:52Z</dcterms:created>
  <dcterms:modified xsi:type="dcterms:W3CDTF">2025-04-03T13:36:38Z</dcterms:modified>
</cp:coreProperties>
</file>