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8" r:id="rId4"/>
    <p:sldId id="257" r:id="rId5"/>
    <p:sldId id="259" r:id="rId6"/>
    <p:sldId id="261" r:id="rId7"/>
    <p:sldId id="262" r:id="rId8"/>
    <p:sldId id="263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37F2A-4E6D-482D-AEAB-A4C68ED4CD6D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002E5-43A4-41C4-B174-C930AA249C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993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58005-6554-2699-AB8B-F093786DE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651D98-3B12-2C95-CA71-C3D24C2C7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DDDB6B-91FE-8DD6-968C-41FE40237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87C8-B660-4ECB-9200-98A14DD3EFE3}" type="datetime1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FE3704-5F53-FDFD-6688-3EBEC534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2F6555-0728-A4F8-0FD5-C7F66AF31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608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D5C1-B9A7-9487-4889-0CA9733F1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6D8927-5DFF-302A-A5F1-B91657BEE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591501-9F88-4D30-372B-4DDBA6801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8804-58D2-43A5-83BE-07FE3554FC60}" type="datetime1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34CA61-B888-25D5-12D5-4CB89285F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A4BA22-31E1-E69E-EEB0-D370A839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94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9C00958-6560-12FC-AF1F-84D40AE521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1D858A-E4C1-F09D-0E0A-EF36BF848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1C6BF1-3346-38DA-761A-748ACF93E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1730-577E-4910-9999-4F777CF627A4}" type="datetime1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36A41D-B3BF-E2FD-639A-F3E72BAB6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B7781A-9052-99C8-ADCE-7421E1E1C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58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7C57E-BA37-023C-FB8C-E82AE79C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7437F1-40D5-F3E9-16C9-B19C39289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952170-B96D-A3AF-55A2-6F1E2A7E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CE45-E746-4B62-B226-8EBD53E55E97}" type="datetime1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DFEA7B-936E-F9F2-0F3C-B2F4777E3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CB0A6F-1C29-6FEC-3FF4-0E65A5F0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24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5BDB4-334B-31FC-7D62-BD90F12C2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C5D6AE-D732-CA73-2EE7-C49AD2348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7F65F6-F565-849D-B365-F255B91CE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64F8-A257-4E61-BAF1-5D66C2784BAF}" type="datetime1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52A22E-D0AD-5DFE-FB82-DF0DE1388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4BDB3C-5831-097C-B3FC-529E8C9D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00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A8EAE-95B2-806C-A71B-95470A12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25AEF-3B02-F3CB-D3DF-8D0C3F1BF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5052DE-37BF-BB7E-5327-A0B9C468F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03A346-8E22-C886-4DF8-806958D0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F2754-C395-4A57-B828-E7E766AD89D1}" type="datetime1">
              <a:rPr lang="cs-CZ" smtClean="0"/>
              <a:t>05.11.2023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019413-3B46-47CF-BECA-E396D019B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2B236A-65FF-C49E-9F71-FEEA075A6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96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D7144-E425-3C83-5FBE-75D98057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5A631A-FE85-01E8-D384-CCAEFFA29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B06BB20-37FC-41EC-7F1F-18F1BE7D9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515E895-4C21-BB3C-97B7-B07CD1EBB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F8B019E-5DEB-8168-A412-34C4F38D80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9EFFB39-C90B-3D43-3C51-1C55D8116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792F-8F02-4CA1-96D5-08A549378BA3}" type="datetime1">
              <a:rPr lang="cs-CZ" smtClean="0"/>
              <a:t>05.11.2023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8DED4AB-BA6A-34A8-67DC-2784ACC3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D6FC64A-F747-2A88-934D-578596648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00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D6002-CB69-1DFC-D9DC-E1278CDBD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ECA6D93-18C9-7273-2BE1-9C9D72616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8DCA-9644-4158-8780-073558D87BB2}" type="datetime1">
              <a:rPr lang="cs-CZ" smtClean="0"/>
              <a:t>05.11.2023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F5E2CE1-9D6C-762E-851B-66AE462F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8F0993-B940-A09C-7F62-20083B80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62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75F3289-58D2-C5F7-02CE-3507C15D5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3CDE-C215-4777-8B96-6147C029463F}" type="datetime1">
              <a:rPr lang="cs-CZ" smtClean="0"/>
              <a:t>05.11.2023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3B751E-C426-402B-CD5F-E52BA32D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F18149-5FAD-B85C-F133-09EF0435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116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CA116-FC49-467E-70FA-8D78C750E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ED2293-F43E-28BB-5D5B-49B2D72C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676B99-7B18-A9AC-34B3-CA2C5C4EF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F04210-173C-E4FC-769E-19E5238C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7143-4375-4C06-B17C-C87E86A03A86}" type="datetime1">
              <a:rPr lang="cs-CZ" smtClean="0"/>
              <a:t>05.11.2023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A8D709-F003-3A18-D774-C8A6AC52B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6D0C18-6CC9-8C31-01A0-7D2E3426C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0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E264A-671A-CBD8-C0FF-4C4CC6601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D0D0177-BC80-98E0-FD54-38C7CEDB4D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E8422E-62FB-5D16-6789-6413B9EFB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C58725-5C02-3DE9-093D-59D44321C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0DAF-229E-435D-B291-04B71D2A54BB}" type="datetime1">
              <a:rPr lang="cs-CZ" smtClean="0"/>
              <a:t>05.11.2023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266927-3689-6BDC-DEDC-01AB5F927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C7B035-C950-0E19-2CA4-DEFF6806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69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6BBD920-54FE-73B5-2624-EDA92F8E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C8C7B7-BB53-4099-0ECB-D550B11C6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B20EC0-2025-6332-858B-9DF52D435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66D9E-D826-4302-BABB-1EE711770F25}" type="datetime1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E283C2-ED48-3712-A7F9-B39CA889F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985B67-6561-9B4D-59CF-456C02926E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213A5-B3B8-4FB5-8D3F-3E9013D08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27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ktropower.cz/elektrickatrikolka/elektrotrikolka-de-luxe/?variantId=837&amp;gclid=CjwKCAjwg5uZBhATEiwAhhRLHiGNmUHSNInjj7xYC0Ptbs3oHn5dE4ujcKWOSaeBn5mOI7s08-msVBoCIFcQAvD_BwE" TargetMode="External"/><Relationship Id="rId2" Type="http://schemas.openxmlformats.org/officeDocument/2006/relationships/hyperlink" Target="https://www.svitidla-bachman.cz/Nastenne-designove-venkovni-svitidlo-s-cidlem-Callazo-d10937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C7EAD-AD1A-7887-79DA-29AC4A6CEB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Binární čísla</a:t>
            </a:r>
          </a:p>
        </p:txBody>
      </p:sp>
    </p:spTree>
    <p:extLst>
      <p:ext uri="{BB962C8B-B14F-4D97-AF65-F5344CB8AC3E}">
        <p14:creationId xmlns:p14="http://schemas.microsoft.com/office/powerpoint/2010/main" val="1840863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C8E9CE66-08DC-CE69-D1D6-FDEEB6620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F3A06DA-28E8-9F5A-7729-C223BCC9E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https://www.svitidla-bachman.cz/Nastenne-designove-venkovni-svitidlo-s-cidlem-Callazo-d10937.htm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https://www.elektropower.cz/elektrickatrikolka/elektrotrikolka-de-luxe/?variantId=837&amp;gclid=CjwKCAjwg5uZBhATEiwAhhRLHiGNmUHSNInjj7xYC0Ptbs3oHn5dE4ujcKWOSaeBn5mOI7s08-msVBoCIFcQAvD_BwE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9D63548-BB39-3F62-93DB-596476BB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649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F3A06DA-28E8-9F5A-7729-C223BCC9E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1" y="2822728"/>
            <a:ext cx="4510548" cy="1212543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/>
              <a:t>Děkuji za pozornost.</a:t>
            </a:r>
          </a:p>
          <a:p>
            <a:pPr marL="0" indent="0">
              <a:buNone/>
            </a:pPr>
            <a:r>
              <a:rPr lang="cs-CZ" dirty="0"/>
              <a:t>	https://yesit.eu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9D63548-BB39-3F62-93DB-596476BB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18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C7EAD-AD1A-7887-79DA-29AC4A6C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je rozdíl mezi daty a informacemi?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240F78-7281-8081-18DE-47C16B316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napíšeme: 2, %. Tak toto jsou data, nevíme o nich nic, neznáme jejich význam (kontext).</a:t>
            </a:r>
          </a:p>
          <a:p>
            <a:r>
              <a:rPr lang="cs-CZ" dirty="0"/>
              <a:t>Když napíšeme 2. týden. Víme, že číslo 2 představuje týden, z dvojky se stala informace.</a:t>
            </a:r>
          </a:p>
        </p:txBody>
      </p:sp>
    </p:spTree>
    <p:extLst>
      <p:ext uri="{BB962C8B-B14F-4D97-AF65-F5344CB8AC3E}">
        <p14:creationId xmlns:p14="http://schemas.microsoft.com/office/powerpoint/2010/main" val="237767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C7EAD-AD1A-7887-79DA-29AC4A6C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bit?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D0B44-BFDB-5D0F-D75E-FE27B2775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to nejmenší množství informace ve výpočetní technice.</a:t>
            </a:r>
          </a:p>
          <a:p>
            <a:r>
              <a:rPr lang="cs-CZ" dirty="0"/>
              <a:t>Může nabývat pouze jednu ze dvou možných hodnot: 0 nebo 1.</a:t>
            </a:r>
          </a:p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C004C5C-753C-FF8F-AD76-ADC14DB11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64658"/>
              </p:ext>
            </p:extLst>
          </p:nvPr>
        </p:nvGraphicFramePr>
        <p:xfrm>
          <a:off x="5138994" y="3620181"/>
          <a:ext cx="1664929" cy="17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929">
                  <a:extLst>
                    <a:ext uri="{9D8B030D-6E8A-4147-A177-3AD203B41FA5}">
                      <a16:colId xmlns:a16="http://schemas.microsoft.com/office/drawing/2014/main" val="2044948700"/>
                    </a:ext>
                  </a:extLst>
                </a:gridCol>
              </a:tblGrid>
              <a:tr h="869200">
                <a:tc>
                  <a:txBody>
                    <a:bodyPr/>
                    <a:lstStyle/>
                    <a:p>
                      <a:pPr algn="ctr"/>
                      <a:r>
                        <a:rPr lang="cs-CZ" sz="4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680204"/>
                  </a:ext>
                </a:extLst>
              </a:tr>
              <a:tr h="869200">
                <a:tc>
                  <a:txBody>
                    <a:bodyPr/>
                    <a:lstStyle/>
                    <a:p>
                      <a:pPr algn="ctr"/>
                      <a:r>
                        <a:rPr lang="cs-CZ" sz="4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477226"/>
                  </a:ext>
                </a:extLst>
              </a:tr>
            </a:tbl>
          </a:graphicData>
        </a:graphic>
      </p:graphicFrame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E63C97-2339-99F7-5A06-9B150D69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65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řenosné dobíjecí LED světlo – HUSMEN s.r.o.">
            <a:extLst>
              <a:ext uri="{FF2B5EF4-FFF2-40B4-BE49-F238E27FC236}">
                <a16:creationId xmlns:a16="http://schemas.microsoft.com/office/drawing/2014/main" id="{227B90B1-C953-DB0B-7A6F-0F06DBD0B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419" y="2323178"/>
            <a:ext cx="5113924" cy="339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0BAF3BD7-1CB5-7C11-26CB-BA971922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444" y="737419"/>
            <a:ext cx="9328355" cy="953269"/>
          </a:xfrm>
        </p:spPr>
        <p:txBody>
          <a:bodyPr>
            <a:normAutofit fontScale="90000"/>
          </a:bodyPr>
          <a:lstStyle/>
          <a:p>
            <a:r>
              <a:rPr lang="cs-CZ" dirty="0"/>
              <a:t>Jeden bit nyní nabývá hodnoty 1, světlo je tedy zapnuté: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E2711B-6017-1DB6-BF7A-81C43107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25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BAF3BD7-1CB5-7C11-26CB-BA971922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045" y="432619"/>
            <a:ext cx="9908457" cy="2467897"/>
          </a:xfrm>
        </p:spPr>
        <p:txBody>
          <a:bodyPr>
            <a:normAutofit fontScale="90000"/>
          </a:bodyPr>
          <a:lstStyle/>
          <a:p>
            <a:r>
              <a:rPr lang="cs-CZ" dirty="0"/>
              <a:t>Chceme informovat jezdce o stavu jízdního kola v jedné informaci, které kolo/a má vadné. </a:t>
            </a:r>
            <a:br>
              <a:rPr lang="cs-CZ" dirty="0"/>
            </a:br>
            <a:r>
              <a:rPr lang="cs-CZ" dirty="0"/>
              <a:t>Kolik minimálně bitů potřebuji?</a:t>
            </a:r>
            <a:br>
              <a:rPr lang="cs-CZ" dirty="0"/>
            </a:br>
            <a:r>
              <a:rPr lang="cs-CZ" dirty="0"/>
              <a:t>Jaká bude velikost informace?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7DC8060-F412-FC44-15B3-F69C54FC6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483" y="2900516"/>
            <a:ext cx="6379162" cy="3596010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CFCF11-1451-1336-1517-67E6C298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75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BAF3BD7-1CB5-7C11-26CB-BA971922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147" y="432619"/>
            <a:ext cx="9350479" cy="707923"/>
          </a:xfrm>
        </p:spPr>
        <p:txBody>
          <a:bodyPr>
            <a:normAutofit fontScale="90000"/>
          </a:bodyPr>
          <a:lstStyle/>
          <a:p>
            <a:r>
              <a:rPr lang="cs-CZ" dirty="0"/>
              <a:t>Kolik minimálně bitů potřebuji? 2 bity, proto mám 2 sloupečky v tabulce: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4B76D36-A6A2-84AE-ED58-DC608EAB3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657" y="1432156"/>
            <a:ext cx="3542311" cy="1996844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9857630-06B9-C33F-FC11-8F3EFDD37E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79397"/>
              </p:ext>
            </p:extLst>
          </p:nvPr>
        </p:nvGraphicFramePr>
        <p:xfrm>
          <a:off x="4650658" y="3624459"/>
          <a:ext cx="3542312" cy="302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156">
                  <a:extLst>
                    <a:ext uri="{9D8B030D-6E8A-4147-A177-3AD203B41FA5}">
                      <a16:colId xmlns:a16="http://schemas.microsoft.com/office/drawing/2014/main" val="4107775980"/>
                    </a:ext>
                  </a:extLst>
                </a:gridCol>
                <a:gridCol w="1771156">
                  <a:extLst>
                    <a:ext uri="{9D8B030D-6E8A-4147-A177-3AD203B41FA5}">
                      <a16:colId xmlns:a16="http://schemas.microsoft.com/office/drawing/2014/main" val="3657080721"/>
                    </a:ext>
                  </a:extLst>
                </a:gridCol>
              </a:tblGrid>
              <a:tr h="676218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077391"/>
                  </a:ext>
                </a:extLst>
              </a:tr>
              <a:tr h="581956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39878"/>
                  </a:ext>
                </a:extLst>
              </a:tr>
              <a:tr h="581956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197777"/>
                  </a:ext>
                </a:extLst>
              </a:tr>
              <a:tr h="581956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23050"/>
                  </a:ext>
                </a:extLst>
              </a:tr>
              <a:tr h="581956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325159"/>
                  </a:ext>
                </a:extLst>
              </a:tr>
            </a:tbl>
          </a:graphicData>
        </a:graphic>
      </p:graphicFrame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E84A6E-52DD-BC3C-4BA7-6DB11D2AE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2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BAF3BD7-1CB5-7C11-26CB-BA971922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147" y="432619"/>
            <a:ext cx="9328355" cy="943897"/>
          </a:xfrm>
        </p:spPr>
        <p:txBody>
          <a:bodyPr>
            <a:normAutofit fontScale="90000"/>
          </a:bodyPr>
          <a:lstStyle/>
          <a:p>
            <a:r>
              <a:rPr lang="cs-CZ" dirty="0"/>
              <a:t>Nyní jezdce na jízdním kole informuji, že má vadné přední kolo.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4B76D36-A6A2-84AE-ED58-DC608EAB3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678" y="1706318"/>
            <a:ext cx="3675291" cy="2071806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9857630-06B9-C33F-FC11-8F3EFDD37E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534953"/>
              </p:ext>
            </p:extLst>
          </p:nvPr>
        </p:nvGraphicFramePr>
        <p:xfrm>
          <a:off x="4517677" y="3950454"/>
          <a:ext cx="3675292" cy="1304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646">
                  <a:extLst>
                    <a:ext uri="{9D8B030D-6E8A-4147-A177-3AD203B41FA5}">
                      <a16:colId xmlns:a16="http://schemas.microsoft.com/office/drawing/2014/main" val="4107775980"/>
                    </a:ext>
                  </a:extLst>
                </a:gridCol>
                <a:gridCol w="1837646">
                  <a:extLst>
                    <a:ext uri="{9D8B030D-6E8A-4147-A177-3AD203B41FA5}">
                      <a16:colId xmlns:a16="http://schemas.microsoft.com/office/drawing/2014/main" val="3657080721"/>
                    </a:ext>
                  </a:extLst>
                </a:gridCol>
              </a:tblGrid>
              <a:tr h="603318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077391"/>
                  </a:ext>
                </a:extLst>
              </a:tr>
              <a:tr h="603318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23050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1659E424-2175-3BA1-C7B7-9948821E2A54}"/>
              </a:ext>
            </a:extLst>
          </p:cNvPr>
          <p:cNvSpPr txBox="1"/>
          <p:nvPr/>
        </p:nvSpPr>
        <p:spPr>
          <a:xfrm>
            <a:off x="157316" y="5343833"/>
            <a:ext cx="11670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Provedu zápis (</a:t>
            </a:r>
            <a:r>
              <a:rPr lang="cs-CZ" sz="3600" dirty="0">
                <a:solidFill>
                  <a:srgbClr val="FF0000"/>
                </a:solidFill>
              </a:rPr>
              <a:t>10</a:t>
            </a:r>
            <a:r>
              <a:rPr lang="cs-CZ" sz="3600" dirty="0"/>
              <a:t>)</a:t>
            </a:r>
            <a:r>
              <a:rPr lang="cs-CZ" sz="3600" baseline="-25000" dirty="0"/>
              <a:t>2 </a:t>
            </a:r>
            <a:r>
              <a:rPr lang="cs-CZ" sz="3600" dirty="0"/>
              <a:t>, podaná informace je o velikosti </a:t>
            </a:r>
            <a:r>
              <a:rPr lang="cs-CZ" sz="3600" dirty="0">
                <a:solidFill>
                  <a:srgbClr val="FF0000"/>
                </a:solidFill>
              </a:rPr>
              <a:t>2</a:t>
            </a:r>
            <a:r>
              <a:rPr lang="cs-CZ" sz="3600" dirty="0"/>
              <a:t> bitů. 2 bity nám mohli dát 4 možnosti viz stránka 5.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D7E2C5-90AD-7BB1-5662-AB437805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42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BAF3BD7-1CB5-7C11-26CB-BA971922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136" y="136525"/>
            <a:ext cx="11680722" cy="1635168"/>
          </a:xfrm>
        </p:spPr>
        <p:txBody>
          <a:bodyPr>
            <a:normAutofit fontScale="90000"/>
          </a:bodyPr>
          <a:lstStyle/>
          <a:p>
            <a:r>
              <a:rPr lang="cs-CZ" dirty="0"/>
              <a:t>Chceme informovat jezdce na trojkolce v jedné informaci, že má vadné kolo C. Jaká bude velikost informace?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D7E2C5-90AD-7BB1-5662-AB437805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8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96FAA36-5CA3-3330-C4BF-8265120B1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130" y="1938836"/>
            <a:ext cx="4795748" cy="4049004"/>
          </a:xfrm>
          <a:prstGeom prst="rect">
            <a:avLst/>
          </a:prstGeom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8EF6985C-4B3B-C91B-4FDB-9C6F45191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505022"/>
              </p:ext>
            </p:extLst>
          </p:nvPr>
        </p:nvGraphicFramePr>
        <p:xfrm>
          <a:off x="6499123" y="1874943"/>
          <a:ext cx="4567812" cy="4357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854">
                  <a:extLst>
                    <a:ext uri="{9D8B030D-6E8A-4147-A177-3AD203B41FA5}">
                      <a16:colId xmlns:a16="http://schemas.microsoft.com/office/drawing/2014/main" val="3338616586"/>
                    </a:ext>
                  </a:extLst>
                </a:gridCol>
                <a:gridCol w="1541479">
                  <a:extLst>
                    <a:ext uri="{9D8B030D-6E8A-4147-A177-3AD203B41FA5}">
                      <a16:colId xmlns:a16="http://schemas.microsoft.com/office/drawing/2014/main" val="741246991"/>
                    </a:ext>
                  </a:extLst>
                </a:gridCol>
                <a:gridCol w="1541479">
                  <a:extLst>
                    <a:ext uri="{9D8B030D-6E8A-4147-A177-3AD203B41FA5}">
                      <a16:colId xmlns:a16="http://schemas.microsoft.com/office/drawing/2014/main" val="2012793250"/>
                    </a:ext>
                  </a:extLst>
                </a:gridCol>
              </a:tblGrid>
              <a:tr h="48031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11335"/>
                  </a:ext>
                </a:extLst>
              </a:tr>
              <a:tr h="48031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622776"/>
                  </a:ext>
                </a:extLst>
              </a:tr>
              <a:tr h="48031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236321"/>
                  </a:ext>
                </a:extLst>
              </a:tr>
              <a:tr h="48031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923212"/>
                  </a:ext>
                </a:extLst>
              </a:tr>
              <a:tr h="48031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805237"/>
                  </a:ext>
                </a:extLst>
              </a:tr>
              <a:tr h="48031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141774"/>
                  </a:ext>
                </a:extLst>
              </a:tr>
              <a:tr h="48031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361207"/>
                  </a:ext>
                </a:extLst>
              </a:tr>
              <a:tr h="47689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368635"/>
                  </a:ext>
                </a:extLst>
              </a:tr>
              <a:tr h="48031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743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99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D7E2C5-90AD-7BB1-5662-AB437805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13A5-B3B8-4FB5-8D3F-3E9013D0843B}" type="slidenum">
              <a:rPr lang="cs-CZ" smtClean="0"/>
              <a:t>9</a:t>
            </a:fld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65A3BD8-88CF-5253-D545-4888DF0EA137}"/>
              </a:ext>
            </a:extLst>
          </p:cNvPr>
          <p:cNvSpPr txBox="1"/>
          <p:nvPr/>
        </p:nvSpPr>
        <p:spPr>
          <a:xfrm>
            <a:off x="1042219" y="1150374"/>
            <a:ext cx="987158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Provedu zápis (</a:t>
            </a:r>
            <a:r>
              <a:rPr lang="cs-CZ" sz="4400" dirty="0">
                <a:solidFill>
                  <a:srgbClr val="FF0000"/>
                </a:solidFill>
              </a:rPr>
              <a:t>110</a:t>
            </a:r>
            <a:r>
              <a:rPr lang="cs-CZ" sz="4400" dirty="0"/>
              <a:t>)</a:t>
            </a:r>
            <a:r>
              <a:rPr lang="cs-CZ" sz="4400" baseline="-25000" dirty="0">
                <a:solidFill>
                  <a:srgbClr val="0070C0"/>
                </a:solidFill>
              </a:rPr>
              <a:t>2</a:t>
            </a:r>
            <a:r>
              <a:rPr lang="cs-CZ" sz="4400" baseline="-25000" dirty="0"/>
              <a:t> </a:t>
            </a:r>
            <a:r>
              <a:rPr lang="cs-CZ" sz="4400" dirty="0"/>
              <a:t>, podaná informace je o velikosti </a:t>
            </a:r>
            <a:r>
              <a:rPr lang="cs-CZ" sz="4400" dirty="0">
                <a:solidFill>
                  <a:srgbClr val="FF0000"/>
                </a:solidFill>
              </a:rPr>
              <a:t>3</a:t>
            </a:r>
            <a:r>
              <a:rPr lang="cs-CZ" sz="4400" dirty="0"/>
              <a:t> bitů. Informace o velikosti tří bitů nám může poskytnout maximálně 8 (2</a:t>
            </a:r>
            <a:r>
              <a:rPr lang="cs-CZ" sz="4400" baseline="30000" dirty="0"/>
              <a:t>3</a:t>
            </a:r>
            <a:r>
              <a:rPr lang="cs-CZ" sz="4400" dirty="0"/>
              <a:t>) možností (stavů).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99BA0E4-D442-D7DB-7157-B81EAC26FB15}"/>
              </a:ext>
            </a:extLst>
          </p:cNvPr>
          <p:cNvSpPr txBox="1"/>
          <p:nvPr/>
        </p:nvSpPr>
        <p:spPr>
          <a:xfrm>
            <a:off x="1961034" y="4615136"/>
            <a:ext cx="72857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Proč je tam </a:t>
            </a:r>
            <a:r>
              <a:rPr lang="cs-CZ" sz="3200" dirty="0">
                <a:solidFill>
                  <a:srgbClr val="0070C0"/>
                </a:solidFill>
              </a:rPr>
              <a:t>dvojka</a:t>
            </a:r>
            <a:r>
              <a:rPr lang="cs-CZ" sz="3200" dirty="0"/>
              <a:t>? Dvojka představuje dvě možné hodnoty: nulu a jedničku. </a:t>
            </a:r>
            <a:endParaRPr lang="cs-CZ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7277302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334</Words>
  <Application>Microsoft Office PowerPoint</Application>
  <PresentationFormat>Širokoúhlá obrazovka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Binární čísla</vt:lpstr>
      <vt:lpstr>Jaký je rozdíl mezi daty a informacemi?</vt:lpstr>
      <vt:lpstr>Co je to bit?</vt:lpstr>
      <vt:lpstr>Jeden bit nyní nabývá hodnoty 1, světlo je tedy zapnuté:</vt:lpstr>
      <vt:lpstr>Chceme informovat jezdce o stavu jízdního kola v jedné informaci, které kolo/a má vadné.  Kolik minimálně bitů potřebuji? Jaká bude velikost informace?</vt:lpstr>
      <vt:lpstr>Kolik minimálně bitů potřebuji? 2 bity, proto mám 2 sloupečky v tabulce:</vt:lpstr>
      <vt:lpstr>Nyní jezdce na jízdním kole informuji, že má vadné přední kolo.</vt:lpstr>
      <vt:lpstr>Chceme informovat jezdce na trojkolce v jedné informaci, že má vadné kolo C. Jaká bude velikost informace?</vt:lpstr>
      <vt:lpstr>Prezentace aplikace PowerPoint</vt:lpstr>
      <vt:lpstr>Zdroje: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Binární čísla</dc:title>
  <dc:creator>Milan Mroczkowski</dc:creator>
  <cp:lastModifiedBy>Milan Mroczkowski</cp:lastModifiedBy>
  <cp:revision>18</cp:revision>
  <dcterms:created xsi:type="dcterms:W3CDTF">2023-10-30T04:18:40Z</dcterms:created>
  <dcterms:modified xsi:type="dcterms:W3CDTF">2023-11-05T02:13:09Z</dcterms:modified>
</cp:coreProperties>
</file>