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</p:sldMasterIdLst>
  <p:notesMasterIdLst>
    <p:notesMasterId r:id="rId74"/>
  </p:notesMasterIdLst>
  <p:sldIdLst>
    <p:sldId id="256" r:id="rId13"/>
    <p:sldId id="257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4" r:id="rId67"/>
    <p:sldId id="317" r:id="rId68"/>
    <p:sldId id="311" r:id="rId69"/>
    <p:sldId id="312" r:id="rId70"/>
    <p:sldId id="313" r:id="rId71"/>
    <p:sldId id="315" r:id="rId72"/>
    <p:sldId id="316" r:id="rId73"/>
  </p:sldIdLst>
  <p:sldSz cx="12192000" cy="6858000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38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481E0-07DF-4AD8-B38A-2638BFA9AF6E}" type="datetimeFigureOut">
              <a:rPr lang="cs-CZ" smtClean="0"/>
              <a:t>24.02.2025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DA1EE-F69A-4BAB-BA74-6AB4DAF82A4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7875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DA1EE-F69A-4BAB-BA74-6AB4DAF82A4E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20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C68D61D-F338-42D8-9711-C8A36700AB5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6E10547-E2D9-4A55-B19E-1CC679F1886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06EE92D-D1B7-4EAA-8178-EAB12797668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BA5617A-28BA-4E4B-B9D2-A92BF6D87BD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B176856-64B4-4166-9ABC-B7148E14FD4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2D6824B-9A05-4549-B716-AC80CD0818D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04D036C-131A-4AA5-8853-86C0975FB4F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4F91AA-B748-4704-AAAE-957FA02A7E2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069F8C0-45A7-4B17-8A3C-7977F9E1226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F5FFF5E-256D-4173-8E92-D71D2D00ED1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3AF7067-2582-4077-8F5B-91B26D2ABC2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998A174-025D-4BCB-AB3F-82D504EE831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18B95D4-A0A7-4DE6-B55D-F49E778230E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F8F780F-4C6D-4546-8DDA-4D6BA110516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5D915D7-0E2C-4287-9491-288FF17B05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6876D9C-248B-4FBA-B3F2-6B7E478AEAD7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B8F90DC-947C-46E4-800F-778580AB578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F6193BC-6315-48F8-BDD1-8B7258603FD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0B10C74-B97E-4B88-A5AE-926AA4D2E1B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FBD84B0-AF5A-46A9-A5C4-D0A8E3CD7C3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413CDDC-21C0-45F0-BB11-8509A0EAAC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DAEF43F-5400-4AF8-9500-BD88E49ECDF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C0ABAA3-3B28-41C2-8AF5-8D27A9794F1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BE680E6-ABD9-428A-9DEF-7645B13F34B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07C5514-0917-43BD-B97A-93E4ED4C5D2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93A6C42B-3AF7-492D-B232-D232762E48B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7A155F9-E3AB-449D-865E-96D0B861304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9DE65380-D300-4A3B-937B-F99C46BFE47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7304151A-3E03-47EA-BAF4-AE5B45FEC4F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3F05947-2EB7-49F8-99C3-9ECB334F4CA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3ECD7C9-D290-48AA-8B8F-C14E04FDF88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70F227F1-3614-4B19-9743-0310C0388D6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498A1D0-4288-4BFF-A49E-9D094474E48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D8C7374-FEDD-4BD8-BF71-9560CF06936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73C51F3-0BA1-42DD-919D-3A4D6BCE42A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761731-E4F1-4244-9248-771FC1DA3C0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BAA8684C-50D3-4CAD-9479-AD1F63CACD2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84E30FDB-A3CA-4B5F-9B9F-AE1C8195FE6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F362460-1BCC-4E7D-BBF0-D84C8CCEEBF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65C65F47-BE75-474F-A4EB-310F2BA4CFA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D1D8E5E8-5E38-4F86-9FD9-2C06BE8E0E4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F723566D-AFF4-4FCD-94AD-12524A9B2B7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9A988F1E-63A6-4960-89CC-8F0AF970294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4F83BE92-9D00-410D-8E81-D8D84C6AE32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06E8A32-8653-4FA0-B2E3-2E2576A1A34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A995C90F-06F0-4C90-804F-F0FC615EF7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010485BE-A53D-4B76-A167-D64F0E6EA21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A5A747F1-C063-4F67-8E39-5346DB1E165D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CBEA9F2-9E00-4E79-95EE-03501F3694D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66164A5E-DF65-4614-A694-74E323BE229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EE741BCC-FA2F-4D8C-8A16-8DB368DB97E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AA395FAC-C6B2-44C5-8BDD-CE6E1E248B0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9AA4FC2-6B99-4FDF-8119-FB4B427012A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E33C5B8C-CA81-4F01-B017-346A8007E55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3988727-58F4-4E27-8905-44A787994C2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B671DB28-0289-4444-AA6D-11EACDF75E1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6F4D4B44-2753-4528-BC28-96C88971316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AC429D35-8C97-42AF-A386-34B3E6041C2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EB04CE8-9771-47F8-B9A2-8E7F419F612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FF1FF973-9BF0-4923-B40A-8CE62A4B01C5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D97F2B4F-DEA4-43D7-8847-0AD1FF2A089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8737A5A-52AA-4F94-B73D-1EFC435D175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A82B982A-84F2-4CE9-98E4-284A2F75F4B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CF5F99C-0D77-4DB1-B76D-43337531BB6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E6AFF65E-60EE-4CC0-AB41-5FA075C94C6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91C64278-9A14-4763-A9FB-D8A2DC7297F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11734FAF-0475-4198-AC77-E5CF932F7ED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BDD6E4D2-85C0-4605-8DB8-B725A0A5585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42F3448C-EF39-4658-A110-C8D62AA7D45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39BC3772-786F-4614-BB46-8A262B54639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E96430C7-4382-4592-8801-E3821E0F2EAD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6AFA1020-80A0-4D48-9EE0-CB1D5846068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F415C331-4155-4F19-8A31-EC6EBB8CD03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DE551341-EA7E-43B1-8792-20C499B9B0A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99AF7096-EFF5-4529-9BD5-5781B4F1231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CC181CE5-C448-404C-BD50-5EE06149D0A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4861EFBF-308F-4658-B89E-C97DA0BDD84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6EBB3A81-EBF7-41C3-B630-7B2F2548640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01A76874-35C6-4C51-BDD2-DF7B1461BC4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AE86A20D-D63B-4D4D-985F-B57B200A73A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E5B22328-436A-436E-84D7-1F7AFE07C63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D2EAB9A6-E96D-4B24-ACEC-87F149D3AEC7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36EB68D3-810F-4A62-8C5F-F54DC972168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87C0881E-1742-424D-A2CA-DFFA3D77826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F0DB5271-6861-4CAD-AD31-03B52A7860F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4F2A7FBA-B7B0-4316-AC0F-E13E9D2763E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B16D35CA-3AF7-4516-AEF2-1A9EA29750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F6247CC7-3256-4B8C-BD04-53E6D47A08E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BA1D32A8-FC90-445B-A0F9-3AA98CFBC06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BC1B215C-43F9-483B-A10A-741A5FA569C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47F93CED-4E99-435E-9F2B-7BA8E3681E2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CE289193-6FC9-48AA-805D-398BFA4756B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75A844D7-1C77-4869-9458-D99F289A3E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364E57E3-D642-4DEC-B79E-EB76EAC0961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DE429A23-9A3D-4318-A098-092236DD467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15E43A0B-A867-4D78-9210-64E9C39AFB2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386836F1-1BD4-4E36-BD98-ADABD260310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7E3BF97D-D38F-4CA9-AEAD-54C4361C41D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42DA0FBF-4C37-40B8-8354-C79E4D35C81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74CB5266-8F2E-4F8F-98E8-39E7C6FC4ED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520D83BF-B6BB-4F9F-9E32-B4EE5A26350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B644BA39-1541-41FB-974D-B31F6078DC7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DA18A0BB-2DB9-4FF0-9444-C1497B227F1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69A58F8A-90C9-400D-AB95-CDA4BD437D1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30103B73-5E12-40F4-807C-D45B5564C6C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5CD7BC56-96D3-4C9D-A8E8-1ADD1D5925B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69373C7B-7698-4322-BF68-7CBA29C65FF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3A1B69A9-D3BA-4C9C-AA06-6EC93EFA1135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9545440D-AEE2-4B7D-9966-D193D08C275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6E9BDBA7-3EE5-43AF-A001-AA8883B9881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5691DAD2-9545-4502-855C-31721B43A91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779E1127-FABB-49DC-8E9C-93F75A00876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08FDC339-44CE-4B5D-A928-98CB0602974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B033BFE5-8AB4-44F3-B0BB-D7A2B707779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E8716B9A-D6C8-4874-B6D6-5057E378882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0EC4EE1A-9394-442A-B256-688043EA058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BEE5F98A-1197-42FB-8310-926003D173A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991F328B-15CC-44CF-BBE1-BDF264049B3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A08BA26B-E56F-45CB-8675-B2E61E4AFE4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6FDB31A1-F13C-44AB-87DD-098B52D1A88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BF76AFB6-51C9-43B3-BE11-DC07AABB69D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3933B734-1F95-49F4-9BBA-9DE07CA12EF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CDBB16B8-251B-4729-A232-69FCDA4EE6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9CCF0DA5-8B08-4A0F-95AB-C7D63E6F338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AA2E8873-C961-4FEE-8635-4C5CC939BEE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A5326A98-6725-4BC5-A04B-18CFCA637CD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1ECB5092-1932-4022-BE6F-C6B36C38152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F1D8A031-D2DE-4BEA-99A4-6585B1ED722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61EAD633-1B6B-4B42-8DB9-CB2272D5F6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F260B278-7F11-4461-B250-E5B40C0C90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61EF224C-D901-40F8-87FA-41684B06573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EDF206C2-E18C-4080-ACDA-28D8C7EC05C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B73C1FB2-684E-4E97-96A9-7CCBA52F80E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61345B05-86D9-4112-8288-DEC92A08309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A167E8A3-ED8E-40CA-A6E1-D123F0FE5A0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B62AE0F3-5752-4276-91C4-084684269C8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E6F38A20-DD1B-4B10-8372-7934494BA38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3DD13792-D5AB-4B01-A2FC-07FC2C072E53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FEEC445F-EDB9-4643-91B0-40088DC5B88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FB73A0E7-F582-473E-A64F-F6F8E234BD8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F5589A67-15BF-4B13-8FE3-9851DEB45CB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6163E8E9-F9CD-41A9-A4AB-191C51BAB8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97E7301E-A08F-41DC-8160-C2D518450FDB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67488FD1-1571-481C-8BFE-E187A748B6E7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170849D-F69B-4025-9CFA-261315DB568A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EC24101-C81C-4209-8132-442DE4309621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9A9043D-0E0B-4156-A25E-A205EB907D5A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404A4BA-20F9-4662-8919-F6B621A711A0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BC54983-DB73-4833-88B0-C0A7BCE2A781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  <p:sp>
        <p:nvSpPr>
          <p:cNvPr id="16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C556260-E6F5-4A66-87C7-7A6BCB505AFE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  <p:sp>
        <p:nvSpPr>
          <p:cNvPr id="208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20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C8E4D73-5DB0-487A-8B6A-24075B74D3D3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  <p:sp>
        <p:nvSpPr>
          <p:cNvPr id="24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25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288" name="PlaceHolder 2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B1FEDF8-2419-4FE4-B394-7F7A2682A7C4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  <p:sp>
        <p:nvSpPr>
          <p:cNvPr id="29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  <p:sp>
        <p:nvSpPr>
          <p:cNvPr id="3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  <p:sp>
        <p:nvSpPr>
          <p:cNvPr id="331" name="PlaceHolder 4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2" name="PlaceHolder 5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97F2287-AA36-4E01-B220-DCD1D44D73E2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6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0875943-B57A-479B-9E0C-076157E18E33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  <p:sp>
        <p:nvSpPr>
          <p:cNvPr id="37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37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2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7061CA5-D496-4763-8EC6-C89470A86DD9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3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  <p:sp>
        <p:nvSpPr>
          <p:cNvPr id="41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41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00"/>
            </a:gs>
            <a:gs pos="100000">
              <a:srgbClr val="FBE5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&lt;zápatí&gt;</a:t>
            </a:r>
            <a:endParaRPr lang="cs-CZ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FB06DBF-5EC8-4566-AE96-A782275D3F35}" type="slidenum">
              <a:rPr lang="cs-CZ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cs-CZ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4" name="PlaceHolder 3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solidFill>
                  <a:srgbClr val="000000"/>
                </a:solidFill>
                <a:latin typeface="Times New Roman"/>
              </a:rPr>
              <a:t>&lt;datum/čas&gt;</a:t>
            </a:r>
          </a:p>
        </p:txBody>
      </p:sp>
      <p:sp>
        <p:nvSpPr>
          <p:cNvPr id="45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Klikněte pro úpravu formátu textu nadpisu</a:t>
            </a:r>
          </a:p>
        </p:txBody>
      </p:sp>
      <p:sp>
        <p:nvSpPr>
          <p:cNvPr id="45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800" b="0" strike="noStrike" spc="-1">
                <a:solidFill>
                  <a:srgbClr val="000000"/>
                </a:solidFill>
                <a:latin typeface="Arial"/>
              </a:rPr>
              <a:t>Klikněte pro úpravu formátu textu osnovy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Druhá úroveň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Třetí úroveň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</a:rPr>
              <a:t>Čtvrtá úroveň osnovy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Pátá úroveň osnovy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Šestá úroveň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teorie-grafu.cz/vybrane-problemy/nim.php#nim1Men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teorie-grafu.cz/zakladni-pojmy/cesta-a-souvislost-grafu.php" TargetMode="External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teorie-grafu.cz/zakladni-pojmy/kostra-grafu.php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cs.wikipedia.org/wiki/Multigraf" TargetMode="External"/><Relationship Id="rId1" Type="http://schemas.openxmlformats.org/officeDocument/2006/relationships/slideLayout" Target="../slideLayouts/slideLayout4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Fotosynt&#233;za#/media/Soubor:Fotosynt&#233;za.svg" TargetMode="External"/><Relationship Id="rId7" Type="http://schemas.openxmlformats.org/officeDocument/2006/relationships/hyperlink" Target="https://yesit.cz/" TargetMode="External"/><Relationship Id="rId2" Type="http://schemas.openxmlformats.org/officeDocument/2006/relationships/hyperlink" Target="https://commons.wikimedia.org/wiki/File:7_bridges.svg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yesit.eu/" TargetMode="External"/><Relationship Id="rId5" Type="http://schemas.openxmlformats.org/officeDocument/2006/relationships/hyperlink" Target="https://imysleni.cz/images/vzdelavaci_materialy/Inf/ZS-Zaklady-informatiky.pdf" TargetMode="External"/><Relationship Id="rId4" Type="http://schemas.openxmlformats.org/officeDocument/2006/relationships/hyperlink" Target="https://imysleni.cz/images/vzdelavaci_materialy/Inf/NS-Zaklady-informatiky.pdf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title"/>
          </p:nvPr>
        </p:nvSpPr>
        <p:spPr>
          <a:xfrm>
            <a:off x="1343520" y="1052640"/>
            <a:ext cx="9555840" cy="189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rmAutofit fontScale="90000"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br>
              <a:rPr sz="4800"/>
            </a:br>
            <a:r>
              <a:rPr lang="cs-CZ" sz="48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Modelování pomocí grafů a schémat,</a:t>
            </a:r>
            <a:br>
              <a:rPr sz="4800"/>
            </a:br>
            <a:r>
              <a:rPr lang="cs-CZ" sz="48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Teorie grafů</a:t>
            </a:r>
            <a:endParaRPr lang="cs-CZ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PlaceHolder 2"/>
          <p:cNvSpPr>
            <a:spLocks noGrp="1"/>
          </p:cNvSpPr>
          <p:nvPr>
            <p:ph type="subTitle"/>
          </p:nvPr>
        </p:nvSpPr>
        <p:spPr>
          <a:xfrm>
            <a:off x="4079880" y="3429000"/>
            <a:ext cx="4031640" cy="431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28600"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- pro ZŠ co nejjednodušeji</a:t>
            </a:r>
            <a:endParaRPr lang="cs-CZ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PlaceHolder 1"/>
          <p:cNvSpPr>
            <a:spLocks noGrp="1"/>
          </p:cNvSpPr>
          <p:nvPr>
            <p:ph type="title"/>
          </p:nvPr>
        </p:nvSpPr>
        <p:spPr>
          <a:xfrm>
            <a:off x="551520" y="23490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Opakování</a:t>
            </a:r>
            <a:endParaRPr lang="cs-CZ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4B16353-5E7F-4F1D-9A54-93571323A7FF}" type="slidenum"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Opakování: Systém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195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Systém se skládá z prvků. Mezi jeho prvky existují vztahy.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cs-CZ" sz="2800" b="0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Příklady systémů</a:t>
            </a: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	Pražská integrovaná doprava</a:t>
            </a:r>
            <a:br>
              <a:rPr sz="2800"/>
            </a:b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	Lidské tělo</a:t>
            </a:r>
            <a:br>
              <a:rPr sz="2800"/>
            </a:b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	Škola - je systém skládající se z mnoha částí, jako jsou učitelé, 			studenti a učebny, které spolupracují na vzdělávání</a:t>
            </a:r>
            <a:br>
              <a:rPr sz="2800"/>
            </a:b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                    studentů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Opakování: Model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Model je znázornění něčeho </a:t>
            </a: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obvykle reálného, ale může být vytvořen právě třeba při vynalézání něčeho nového. Model může být hmatatelný, ale často je v digitální podobě. Aby mohl model pomoct vyřešit problém, musí být vhodný a obsahovat ty důležité prvky.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Ukázka modelu: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3" name="Picture 2"/>
          <p:cNvPicPr/>
          <p:nvPr/>
        </p:nvPicPr>
        <p:blipFill>
          <a:blip r:embed="rId2"/>
          <a:stretch/>
        </p:blipFill>
        <p:spPr>
          <a:xfrm>
            <a:off x="1476360" y="2018160"/>
            <a:ext cx="3360600" cy="3360600"/>
          </a:xfrm>
          <a:prstGeom prst="rect">
            <a:avLst/>
          </a:prstGeom>
          <a:ln w="0">
            <a:noFill/>
          </a:ln>
        </p:spPr>
      </p:pic>
      <p:sp>
        <p:nvSpPr>
          <p:cNvPr id="504" name="TextovéPole 3"/>
          <p:cNvSpPr/>
          <p:nvPr/>
        </p:nvSpPr>
        <p:spPr>
          <a:xfrm>
            <a:off x="5197680" y="2414880"/>
            <a:ext cx="53154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0" strike="noStrike" spc="-1">
                <a:solidFill>
                  <a:srgbClr val="000000"/>
                </a:solidFill>
                <a:latin typeface="Calibri"/>
                <a:ea typeface="DejaVu Sans"/>
              </a:rPr>
              <a:t>Jak tento model nazýváme?</a:t>
            </a:r>
            <a:endParaRPr lang="cs-CZ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Výsledek: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Fotosyntéza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S jakým modelem pracují následující profese?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architekt/architektka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popelář/popelářka (ne řidič)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lékař/lékařka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programátor/programátorka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herec/herečka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dentální hygienista / dentální hygienistka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Výsledek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architekt/architektka – model stavby (fyzická i digitální)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popelář/popelářka (ne řidič) – žádný model nepoužívá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lékař/lékařka – kostra, snímek mozku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programátor/programátorka – program, obrázek uživatelského rozhraní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herec/herečka – kulisy, scénické poznámky, nahrávač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dentální hygienista / dentální hygienistka – umělé zuby, RTG zubů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Opakování: Grafový model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2" name="Picture 2"/>
          <p:cNvPicPr/>
          <p:nvPr/>
        </p:nvPicPr>
        <p:blipFill>
          <a:blip r:embed="rId2"/>
          <a:stretch/>
        </p:blipFill>
        <p:spPr>
          <a:xfrm>
            <a:off x="3036240" y="1455840"/>
            <a:ext cx="6011280" cy="44208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8F93BBF1-4DD8-4E8E-B805-7DEAA0629F33}" type="slidenum"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Řešení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4" name="Obrázek 3"/>
          <p:cNvPicPr/>
          <p:nvPr/>
        </p:nvPicPr>
        <p:blipFill>
          <a:blip r:embed="rId2"/>
          <a:stretch/>
        </p:blipFill>
        <p:spPr>
          <a:xfrm>
            <a:off x="1055520" y="2831760"/>
            <a:ext cx="9462960" cy="73188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E983429A-4C2F-4A2C-8DA2-7415D5E8FC5D}" type="slidenum"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Obrázkový model: koloběh vody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6" name="Picture 2"/>
          <p:cNvPicPr/>
          <p:nvPr/>
        </p:nvPicPr>
        <p:blipFill>
          <a:blip r:embed="rId2"/>
          <a:stretch/>
        </p:blipFill>
        <p:spPr>
          <a:xfrm>
            <a:off x="3343320" y="1772640"/>
            <a:ext cx="5503680" cy="3893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600" b="0" strike="noStrike" spc="-1">
                <a:solidFill>
                  <a:srgbClr val="000000"/>
                </a:solidFill>
                <a:latin typeface="Calibri"/>
                <a:ea typeface="DejaVu Sans"/>
              </a:rPr>
              <a:t>Jak se nazývá tento model? </a:t>
            </a:r>
            <a:endParaRPr lang="cs-CZ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18" name="Obrázek 216"/>
          <p:cNvPicPr/>
          <p:nvPr/>
        </p:nvPicPr>
        <p:blipFill>
          <a:blip r:embed="rId2"/>
          <a:stretch/>
        </p:blipFill>
        <p:spPr>
          <a:xfrm>
            <a:off x="3602520" y="1604520"/>
            <a:ext cx="4984560" cy="3976200"/>
          </a:xfrm>
          <a:prstGeom prst="rect">
            <a:avLst/>
          </a:prstGeom>
          <a:ln w="0">
            <a:noFill/>
          </a:ln>
        </p:spPr>
      </p:pic>
      <p:pic>
        <p:nvPicPr>
          <p:cNvPr id="519" name="Obrázek 217"/>
          <p:cNvPicPr/>
          <p:nvPr/>
        </p:nvPicPr>
        <p:blipFill>
          <a:blip r:embed="rId3"/>
          <a:stretch/>
        </p:blipFill>
        <p:spPr>
          <a:xfrm>
            <a:off x="1915200" y="1418400"/>
            <a:ext cx="8400600" cy="4618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Řešení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1" name="PlaceHolder 2"/>
          <p:cNvSpPr>
            <a:spLocks noGrp="1"/>
          </p:cNvSpPr>
          <p:nvPr>
            <p:ph/>
          </p:nvPr>
        </p:nvSpPr>
        <p:spPr>
          <a:xfrm>
            <a:off x="490680" y="1604520"/>
            <a:ext cx="10971360" cy="6344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Tento model nazýváme Stromovou strukturou.</a:t>
            </a:r>
            <a:endParaRPr lang="cs-CZ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Pokus se podle obrázku doplnit tabulku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3" name="Obrázek 221"/>
          <p:cNvPicPr/>
          <p:nvPr/>
        </p:nvPicPr>
        <p:blipFill>
          <a:blip r:embed="rId2"/>
          <a:stretch/>
        </p:blipFill>
        <p:spPr>
          <a:xfrm>
            <a:off x="2340000" y="1418400"/>
            <a:ext cx="7129800" cy="2419200"/>
          </a:xfrm>
          <a:prstGeom prst="rect">
            <a:avLst/>
          </a:prstGeom>
          <a:ln w="0">
            <a:noFill/>
          </a:ln>
        </p:spPr>
      </p:pic>
      <p:pic>
        <p:nvPicPr>
          <p:cNvPr id="524" name="Obrázek 222"/>
          <p:cNvPicPr/>
          <p:nvPr/>
        </p:nvPicPr>
        <p:blipFill>
          <a:blip r:embed="rId3"/>
          <a:stretch/>
        </p:blipFill>
        <p:spPr>
          <a:xfrm>
            <a:off x="2340000" y="4181760"/>
            <a:ext cx="7198920" cy="1639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Řešení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6" name="Obrázek 221"/>
          <p:cNvPicPr/>
          <p:nvPr/>
        </p:nvPicPr>
        <p:blipFill>
          <a:blip r:embed="rId2"/>
          <a:stretch/>
        </p:blipFill>
        <p:spPr>
          <a:xfrm>
            <a:off x="2340000" y="1418400"/>
            <a:ext cx="7129800" cy="2419200"/>
          </a:xfrm>
          <a:prstGeom prst="rect">
            <a:avLst/>
          </a:prstGeom>
          <a:ln w="0">
            <a:noFill/>
          </a:ln>
        </p:spPr>
      </p:pic>
      <p:pic>
        <p:nvPicPr>
          <p:cNvPr id="527" name="Obrázek 2"/>
          <p:cNvPicPr/>
          <p:nvPr/>
        </p:nvPicPr>
        <p:blipFill>
          <a:blip r:embed="rId3"/>
          <a:stretch/>
        </p:blipFill>
        <p:spPr>
          <a:xfrm>
            <a:off x="2340000" y="4277160"/>
            <a:ext cx="6995520" cy="1586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Opakování: Zadání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9" name="Obrázek 224"/>
          <p:cNvPicPr/>
          <p:nvPr/>
        </p:nvPicPr>
        <p:blipFill>
          <a:blip r:embed="rId2"/>
          <a:stretch/>
        </p:blipFill>
        <p:spPr>
          <a:xfrm>
            <a:off x="609480" y="3061800"/>
            <a:ext cx="10971360" cy="106128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978C0C37-FE17-4425-B2D9-33348E5FEC15}" type="slidenum">
              <a:rPr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08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Opakování: Řešení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1" name="Obrázek 226"/>
          <p:cNvPicPr/>
          <p:nvPr/>
        </p:nvPicPr>
        <p:blipFill>
          <a:blip r:embed="rId2"/>
          <a:stretch/>
        </p:blipFill>
        <p:spPr>
          <a:xfrm>
            <a:off x="609480" y="1356840"/>
            <a:ext cx="10971360" cy="3682440"/>
          </a:xfrm>
          <a:prstGeom prst="rect">
            <a:avLst/>
          </a:prstGeom>
          <a:ln w="0">
            <a:noFill/>
          </a:ln>
        </p:spPr>
      </p:pic>
      <p:sp>
        <p:nvSpPr>
          <p:cNvPr id="532" name="TextovéPole 227"/>
          <p:cNvSpPr/>
          <p:nvPr/>
        </p:nvSpPr>
        <p:spPr>
          <a:xfrm>
            <a:off x="900000" y="5400000"/>
            <a:ext cx="9539280" cy="111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Těmto grafům se říká </a:t>
            </a: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Automaty</a:t>
            </a: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, jednotlivé uzly jsou stavy, které se ukazují na displeji. </a:t>
            </a:r>
            <a:br>
              <a:rPr sz="1800"/>
            </a:b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Automaty jsou grafy, které mají: stavy, vstupní a výstupní symboly, přechodovou funkci </a:t>
            </a:r>
            <a:br>
              <a:rPr sz="1800"/>
            </a:b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(návod jek se má chovat automat), proto to nejsou abstraktní grafy.</a:t>
            </a: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AF945727-7BD0-48E1-9249-F5D0A06052D0}" type="slidenum">
              <a:rPr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805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Opakování: Linky metra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34" name="Obrázek 229"/>
          <p:cNvPicPr/>
          <p:nvPr/>
        </p:nvPicPr>
        <p:blipFill>
          <a:blip r:embed="rId2"/>
          <a:stretch/>
        </p:blipFill>
        <p:spPr>
          <a:xfrm>
            <a:off x="1800000" y="1222920"/>
            <a:ext cx="8268120" cy="543636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293B03A7-25DA-4586-B5AB-0793E5506E2B}" type="slidenum">
              <a:rPr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Řešení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108000" indent="0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cs-CZ" sz="3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- Správná odpověď je D.</a:t>
            </a:r>
            <a:endParaRPr lang="cs-CZ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cs-CZ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F5D0BADC-F4A0-427E-8839-B40C902A8B6B}" type="slidenum">
              <a:rPr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Obrázek 1"/>
          <p:cNvPicPr/>
          <p:nvPr/>
        </p:nvPicPr>
        <p:blipFill>
          <a:blip r:embed="rId2"/>
          <a:stretch/>
        </p:blipFill>
        <p:spPr>
          <a:xfrm>
            <a:off x="2063520" y="1484640"/>
            <a:ext cx="8421120" cy="352764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9FF04A3D-D2DB-4D42-98FF-DDAB335EE18C}" type="slidenum">
              <a:rPr/>
              <a:t>20</a:t>
            </a:fld>
            <a:endParaRPr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9598F57-8146-6890-DE19-CA9DC705C507}"/>
              </a:ext>
            </a:extLst>
          </p:cNvPr>
          <p:cNvSpPr txBox="1"/>
          <p:nvPr/>
        </p:nvSpPr>
        <p:spPr>
          <a:xfrm>
            <a:off x="2334985" y="5155646"/>
            <a:ext cx="75220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Pro znázornění vztahů mezi objekty se hodí například  abstraktní grafy, které se skládají se z vrcholů (uzlů) a jejich hran (spojnic). Což už spadá do teorie grafů.</a:t>
            </a:r>
            <a:endParaRPr lang="cs-CZ" sz="24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/>
          </p:cNvSpPr>
          <p:nvPr>
            <p:ph type="title"/>
          </p:nvPr>
        </p:nvSpPr>
        <p:spPr>
          <a:xfrm>
            <a:off x="623520" y="24210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Nové: Teorie grafů</a:t>
            </a:r>
            <a:endParaRPr lang="cs-CZ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96D09122-4EFE-4823-8A2D-45FFD78CA9DD}" type="slidenum">
              <a:rPr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Teorie grafů – proč používáme?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0" name="PlaceHolder 2"/>
          <p:cNvSpPr>
            <a:spLocks noGrp="1"/>
          </p:cNvSpPr>
          <p:nvPr>
            <p:ph/>
          </p:nvPr>
        </p:nvSpPr>
        <p:spPr>
          <a:xfrm>
            <a:off x="615960" y="1536480"/>
            <a:ext cx="10736280" cy="459085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lnSpcReduction="10000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Cesta domů: Představ si, že jsi v labyrintu a chceš najít cestu domů. Teorie grafů ti pomůže najít nejkratší cestu mezi dvěma body.</a:t>
            </a:r>
            <a:endParaRPr lang="cs-CZ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Sítě a doprava: Grafy se používají i při plánování dopravy. Například, jak nejlépe spojit města silnicemi, aby byla doprava efektivní?</a:t>
            </a:r>
            <a:endParaRPr lang="cs-CZ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Sociální sítě: </a:t>
            </a:r>
            <a:r>
              <a:rPr lang="cs-CZ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Facebook</a:t>
            </a: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cs-CZ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Instagram</a:t>
            </a: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cs-CZ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LinkedIn</a:t>
            </a: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– to jsou také grafy! Každý uživatel je vrchol a jejich spojení (přátelství, sledování) jsou hrany.</a:t>
            </a:r>
            <a:endParaRPr lang="cs-CZ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Hry: Teorie grafů se používá i v matematických hrách, jako je slavná hra NIM. </a:t>
            </a:r>
            <a:r>
              <a:rPr lang="cs-CZ" sz="2800" b="0" u="sng" strike="noStrike" spc="-1" dirty="0">
                <a:solidFill>
                  <a:srgbClr val="0563C1"/>
                </a:solidFill>
                <a:uFillTx/>
                <a:latin typeface="Calibri"/>
                <a:ea typeface="DejaVu Sans"/>
                <a:hlinkClick r:id="rId3"/>
              </a:rPr>
              <a:t>https://teorie-grafu.cz/vybrane-problemy/nim.php#nim1Menu</a:t>
            </a: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b="1" spc="-1" dirty="0">
                <a:solidFill>
                  <a:srgbClr val="FF0000"/>
                </a:solidFill>
                <a:latin typeface="Calibri"/>
                <a:ea typeface="DejaVu Sans"/>
              </a:rPr>
              <a:t>Optimalizace</a:t>
            </a:r>
            <a:r>
              <a:rPr lang="cs-CZ" spc="-1" dirty="0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r>
              <a:rPr lang="cs-CZ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Teorie grafů nám může pomoci propojit určité body s cílem použít co nejkratší kabely. </a:t>
            </a:r>
            <a:r>
              <a:rPr lang="cs-CZ" sz="2800" b="1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Optimální</a:t>
            </a:r>
            <a:r>
              <a:rPr lang="cs-CZ" sz="2800" b="0" strike="noStrike" spc="-1" dirty="0">
                <a:solidFill>
                  <a:srgbClr val="FF0000"/>
                </a:solidFill>
                <a:latin typeface="Calibri"/>
                <a:ea typeface="DejaVu Sans"/>
              </a:rPr>
              <a:t> </a:t>
            </a:r>
            <a:r>
              <a:rPr lang="cs-CZ" sz="2800" b="0" strike="noStrike" spc="-1" dirty="0">
                <a:latin typeface="Calibri"/>
                <a:ea typeface="DejaVu Sans"/>
              </a:rPr>
              <a:t>– </a:t>
            </a:r>
            <a:r>
              <a:rPr lang="cs-CZ" sz="2800" b="1" strike="noStrike" spc="-1" dirty="0">
                <a:latin typeface="Calibri"/>
                <a:ea typeface="DejaVu Sans"/>
              </a:rPr>
              <a:t>nejlepší možné řešení pro danou situaci.</a:t>
            </a:r>
            <a:endParaRPr lang="cs-CZ" spc="-1" dirty="0">
              <a:latin typeface="Calibri"/>
              <a:ea typeface="DejaVu Sans"/>
            </a:endParaRP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None/>
            </a:pPr>
            <a:endParaRPr lang="cs-CZ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Název úlohy: 7 mostů města Královce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2" name="Picture 2"/>
          <p:cNvPicPr/>
          <p:nvPr/>
        </p:nvPicPr>
        <p:blipFill>
          <a:blip r:embed="rId2"/>
          <a:stretch/>
        </p:blipFill>
        <p:spPr>
          <a:xfrm>
            <a:off x="3376440" y="1825560"/>
            <a:ext cx="5437440" cy="4349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Lze projít všechny mosty jedním tahem?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4" name="Picture 2"/>
          <p:cNvPicPr/>
          <p:nvPr/>
        </p:nvPicPr>
        <p:blipFill>
          <a:blip r:embed="rId2"/>
          <a:stretch/>
        </p:blipFill>
        <p:spPr>
          <a:xfrm>
            <a:off x="3376440" y="1825560"/>
            <a:ext cx="5437440" cy="4349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151640" cy="93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Vytvořím si </a:t>
            </a:r>
            <a:r>
              <a:rPr lang="cs-CZ" sz="4400" b="1" strike="noStrike" spc="-1">
                <a:solidFill>
                  <a:srgbClr val="FF0000"/>
                </a:solidFill>
                <a:latin typeface="Calibri Light"/>
                <a:ea typeface="DejaVu Sans"/>
              </a:rPr>
              <a:t>vrcholy (uzly)</a:t>
            </a: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 (</a:t>
            </a:r>
            <a:r>
              <a:rPr lang="cs-CZ" sz="4400" b="1" strike="noStrike" spc="-1">
                <a:solidFill>
                  <a:srgbClr val="FF0000"/>
                </a:solidFill>
                <a:latin typeface="Calibri Light"/>
                <a:ea typeface="DejaVu Sans"/>
              </a:rPr>
              <a:t>V</a:t>
            </a: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 = </a:t>
            </a:r>
            <a:r>
              <a:rPr lang="cs-CZ" sz="4400" b="0" strike="noStrike" spc="-1">
                <a:solidFill>
                  <a:srgbClr val="FF0000"/>
                </a:solidFill>
                <a:latin typeface="Calibri Light"/>
                <a:ea typeface="DejaVu Sans"/>
              </a:rPr>
              <a:t>v</a:t>
            </a: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ertex)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6" name="Zástupný obsah 4"/>
          <p:cNvPicPr/>
          <p:nvPr/>
        </p:nvPicPr>
        <p:blipFill>
          <a:blip r:embed="rId2"/>
          <a:stretch/>
        </p:blipFill>
        <p:spPr>
          <a:xfrm>
            <a:off x="3042360" y="1513440"/>
            <a:ext cx="6105240" cy="504792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899A9FE3-479A-4FDD-B400-D8D2B4D38501}" type="slidenum"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00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Vrcholy spojím pomocí </a:t>
            </a:r>
            <a:r>
              <a:rPr lang="cs-CZ" sz="4400" b="1" strike="noStrike" spc="-1">
                <a:solidFill>
                  <a:srgbClr val="FF0000"/>
                </a:solidFill>
                <a:latin typeface="Calibri Light"/>
                <a:ea typeface="DejaVu Sans"/>
              </a:rPr>
              <a:t>hran</a:t>
            </a: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 (</a:t>
            </a:r>
            <a:r>
              <a:rPr lang="cs-CZ" sz="4400" b="1" strike="noStrike" spc="-1">
                <a:solidFill>
                  <a:srgbClr val="FF0000"/>
                </a:solidFill>
                <a:latin typeface="Calibri Light"/>
                <a:ea typeface="DejaVu Sans"/>
              </a:rPr>
              <a:t>E</a:t>
            </a: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 =</a:t>
            </a:r>
            <a:r>
              <a:rPr lang="cs-CZ" sz="4400" b="0" strike="noStrike" spc="-1">
                <a:solidFill>
                  <a:srgbClr val="FF0000"/>
                </a:solidFill>
                <a:latin typeface="Calibri Light"/>
                <a:ea typeface="DejaVu Sans"/>
              </a:rPr>
              <a:t> e</a:t>
            </a: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dge, hrana)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8" name="Zástupný obsah 4"/>
          <p:cNvPicPr/>
          <p:nvPr/>
        </p:nvPicPr>
        <p:blipFill>
          <a:blip r:embed="rId2"/>
          <a:stretch/>
        </p:blipFill>
        <p:spPr>
          <a:xfrm>
            <a:off x="2819160" y="1371600"/>
            <a:ext cx="6834960" cy="5484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Nyní překreslím: vidím 4 vrcholy a 7 hran.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0" name="Zástupný obsah 4"/>
          <p:cNvPicPr/>
          <p:nvPr/>
        </p:nvPicPr>
        <p:blipFill>
          <a:blip r:embed="rId2"/>
          <a:stretch/>
        </p:blipFill>
        <p:spPr>
          <a:xfrm>
            <a:off x="3284280" y="1756800"/>
            <a:ext cx="4486320" cy="3580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Lze projít všechny mosty 1x a skončit na začátku?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2" name="Zástupný obsah 4"/>
          <p:cNvPicPr/>
          <p:nvPr/>
        </p:nvPicPr>
        <p:blipFill>
          <a:blip r:embed="rId2"/>
          <a:stretch/>
        </p:blipFill>
        <p:spPr>
          <a:xfrm>
            <a:off x="3213000" y="1558080"/>
            <a:ext cx="5503320" cy="4393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PlaceHolder 1"/>
          <p:cNvSpPr>
            <a:spLocks noGrp="1"/>
          </p:cNvSpPr>
          <p:nvPr>
            <p:ph type="title"/>
          </p:nvPr>
        </p:nvSpPr>
        <p:spPr>
          <a:xfrm>
            <a:off x="950040" y="625320"/>
            <a:ext cx="10233720" cy="534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Výsledek: nejde. To byla nejstarší úloha v Teorii grafů.</a:t>
            </a:r>
            <a:br>
              <a:rPr sz="3600"/>
            </a:br>
            <a:br>
              <a:rPr sz="3600"/>
            </a:br>
            <a:r>
              <a:rPr lang="cs-CZ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Příklad: 7 mostů Královce není reálným grafem, ale </a:t>
            </a:r>
            <a:r>
              <a:rPr lang="cs-CZ" sz="3600" b="1" strike="noStrike" spc="-1">
                <a:solidFill>
                  <a:srgbClr val="FF0000"/>
                </a:solidFill>
                <a:latin typeface="Arial"/>
                <a:ea typeface="DejaVu Sans"/>
              </a:rPr>
              <a:t>abstraktním grafem</a:t>
            </a:r>
            <a:r>
              <a:rPr lang="cs-CZ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. Graf je abstraktní struktura, která se skládá z množiny vrcholů a množiny hran. </a:t>
            </a:r>
            <a:endParaRPr lang="cs-CZ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59A5A8EB-7C4A-4D26-AAF0-C1BA524C7BEC}" type="slidenum">
              <a:rPr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Jak chápat graf v Teorii grafů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/>
          </p:nvPr>
        </p:nvSpPr>
        <p:spPr>
          <a:xfrm>
            <a:off x="838080" y="18723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Graf G je uspořádaná dvojice (V, E), kde musí být alespoň 1 vrchol.</a:t>
            </a:r>
            <a:endParaRPr lang="cs-CZ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 (vertex)– vrcholy grafu G</a:t>
            </a:r>
            <a:endParaRPr lang="cs-CZ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 (</a:t>
            </a:r>
            <a:r>
              <a:rPr lang="cs-CZ" sz="2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edge</a:t>
            </a:r>
            <a:r>
              <a:rPr lang="cs-CZ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) – hrany grafu G</a:t>
            </a:r>
            <a:endParaRPr lang="cs-CZ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dirty="0"/>
              <a:t>Na hodinách se budeme zabývat pouze konečnými grafy v teorii grafů</a:t>
            </a:r>
            <a:endParaRPr lang="cs-CZ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Picture 4"/>
          <p:cNvPicPr/>
          <p:nvPr/>
        </p:nvPicPr>
        <p:blipFill>
          <a:blip r:embed="rId2"/>
          <a:stretch/>
        </p:blipFill>
        <p:spPr>
          <a:xfrm>
            <a:off x="985320" y="3139560"/>
            <a:ext cx="4457880" cy="2584800"/>
          </a:xfrm>
          <a:prstGeom prst="rect">
            <a:avLst/>
          </a:prstGeom>
          <a:ln w="0">
            <a:noFill/>
          </a:ln>
        </p:spPr>
      </p:pic>
      <p:sp>
        <p:nvSpPr>
          <p:cNvPr id="5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Orientované a neorientované grafy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8" name="PlaceHolder 2"/>
          <p:cNvSpPr>
            <a:spLocks noGrp="1"/>
          </p:cNvSpPr>
          <p:nvPr>
            <p:ph/>
          </p:nvPr>
        </p:nvSpPr>
        <p:spPr>
          <a:xfrm>
            <a:off x="847080" y="2698920"/>
            <a:ext cx="4726440" cy="316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Neorientovaný graf: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9" name="PlaceHolder 3"/>
          <p:cNvSpPr>
            <a:spLocks noGrp="1"/>
          </p:cNvSpPr>
          <p:nvPr>
            <p:ph/>
          </p:nvPr>
        </p:nvSpPr>
        <p:spPr>
          <a:xfrm>
            <a:off x="5781240" y="2725560"/>
            <a:ext cx="5331960" cy="3442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Orientovaný graf: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12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Zdroj obrázku: https://www.itnetwork.cz/algoritmy/grafove/uvod-do-teorie-grafu</a:t>
            </a:r>
            <a:endParaRPr lang="cs-CZ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0" name="TextovéPole 7"/>
          <p:cNvSpPr/>
          <p:nvPr/>
        </p:nvSpPr>
        <p:spPr>
          <a:xfrm>
            <a:off x="1018800" y="1757880"/>
            <a:ext cx="1105344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V teorii grafů vytváříme abstraktní grafy. Abstraktní grafy dělíme na orientované i neorientované. </a:t>
            </a:r>
            <a:br>
              <a:rPr sz="2000"/>
            </a:br>
            <a:r>
              <a:rPr lang="cs-CZ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Orientovaný graf má hrany, které mají uvedený směr.</a:t>
            </a:r>
            <a:endParaRPr lang="cs-CZ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61" name="Picture 3"/>
          <p:cNvPicPr/>
          <p:nvPr/>
        </p:nvPicPr>
        <p:blipFill>
          <a:blip r:embed="rId3"/>
          <a:stretch/>
        </p:blipFill>
        <p:spPr>
          <a:xfrm>
            <a:off x="5781240" y="3139560"/>
            <a:ext cx="4484520" cy="163476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0E2B0ACA-EFE4-4207-9CCC-36885EE3DA1F}" type="slidenum">
              <a:rPr/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Ohodnocené a neohodnocené grafy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63" name="Zástupný symbol pro obsah 7"/>
          <p:cNvPicPr/>
          <p:nvPr/>
        </p:nvPicPr>
        <p:blipFill>
          <a:blip r:embed="rId2"/>
          <a:stretch/>
        </p:blipFill>
        <p:spPr>
          <a:xfrm>
            <a:off x="6997320" y="2410560"/>
            <a:ext cx="2837160" cy="1646280"/>
          </a:xfrm>
          <a:prstGeom prst="rect">
            <a:avLst/>
          </a:prstGeom>
          <a:ln w="0">
            <a:noFill/>
          </a:ln>
        </p:spPr>
      </p:pic>
      <p:pic>
        <p:nvPicPr>
          <p:cNvPr id="564" name="Zástupný symbol pro obsah 10"/>
          <p:cNvPicPr/>
          <p:nvPr/>
        </p:nvPicPr>
        <p:blipFill>
          <a:blip r:embed="rId3"/>
          <a:stretch/>
        </p:blipFill>
        <p:spPr>
          <a:xfrm>
            <a:off x="1127520" y="2496240"/>
            <a:ext cx="2597760" cy="1541160"/>
          </a:xfrm>
          <a:prstGeom prst="rect">
            <a:avLst/>
          </a:prstGeom>
          <a:ln w="0">
            <a:noFill/>
          </a:ln>
        </p:spPr>
      </p:pic>
      <p:pic>
        <p:nvPicPr>
          <p:cNvPr id="565" name="Obrázek 11"/>
          <p:cNvPicPr/>
          <p:nvPr/>
        </p:nvPicPr>
        <p:blipFill>
          <a:blip r:embed="rId4"/>
          <a:stretch/>
        </p:blipFill>
        <p:spPr>
          <a:xfrm>
            <a:off x="1205640" y="4147200"/>
            <a:ext cx="2441160" cy="1624320"/>
          </a:xfrm>
          <a:prstGeom prst="rect">
            <a:avLst/>
          </a:prstGeom>
          <a:ln w="0">
            <a:noFill/>
          </a:ln>
        </p:spPr>
      </p:pic>
      <p:pic>
        <p:nvPicPr>
          <p:cNvPr id="566" name="Picture 3"/>
          <p:cNvPicPr/>
          <p:nvPr/>
        </p:nvPicPr>
        <p:blipFill>
          <a:blip r:embed="rId5"/>
          <a:stretch/>
        </p:blipFill>
        <p:spPr>
          <a:xfrm>
            <a:off x="6624720" y="4302000"/>
            <a:ext cx="3730320" cy="1359720"/>
          </a:xfrm>
          <a:prstGeom prst="rect">
            <a:avLst/>
          </a:prstGeom>
          <a:ln w="0">
            <a:noFill/>
          </a:ln>
        </p:spPr>
      </p:pic>
      <p:sp>
        <p:nvSpPr>
          <p:cNvPr id="567" name="TextovéPole 13"/>
          <p:cNvSpPr/>
          <p:nvPr/>
        </p:nvSpPr>
        <p:spPr>
          <a:xfrm>
            <a:off x="7167960" y="1794960"/>
            <a:ext cx="2188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Neohodnocené grafy:</a:t>
            </a: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8" name="TextovéPole 14"/>
          <p:cNvSpPr/>
          <p:nvPr/>
        </p:nvSpPr>
        <p:spPr>
          <a:xfrm>
            <a:off x="1217160" y="1811160"/>
            <a:ext cx="19566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Ohodnocené grafy:</a:t>
            </a: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38867732-A2A2-49AF-9DBB-3838B4C8E735}" type="slidenum">
              <a:rPr/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PlaceHolder 1"/>
          <p:cNvSpPr>
            <a:spLocks noGrp="1"/>
          </p:cNvSpPr>
          <p:nvPr>
            <p:ph type="title"/>
          </p:nvPr>
        </p:nvSpPr>
        <p:spPr>
          <a:xfrm>
            <a:off x="838080" y="31860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Sled</a:t>
            </a: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 (s)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0" name="PlaceHolder 2"/>
          <p:cNvSpPr>
            <a:spLocks noGrp="1"/>
          </p:cNvSpPr>
          <p:nvPr>
            <p:ph/>
          </p:nvPr>
        </p:nvSpPr>
        <p:spPr>
          <a:xfrm>
            <a:off x="838080" y="19656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97000" lnSpcReduction="10000"/>
          </a:bodyPr>
          <a:lstStyle/>
          <a:p>
            <a:pPr marL="219960" indent="-219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Sled je posloupnost vrcholů a hran.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2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2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800" b="0" strike="noStrike" spc="-1">
                <a:solidFill>
                  <a:srgbClr val="000000"/>
                </a:solidFill>
                <a:latin typeface="-apple-system"/>
                <a:ea typeface="DejaVu Sans"/>
              </a:rPr>
              <a:t>Nechť existuje graf G = (V, E), kde: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19960" indent="-219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l-PL" sz="2800" b="0" strike="noStrike" spc="-1">
                <a:solidFill>
                  <a:srgbClr val="000000"/>
                </a:solidFill>
                <a:latin typeface="-apple-system"/>
                <a:ea typeface="DejaVu Sans"/>
              </a:rPr>
              <a:t>V = {a, b, c, d}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19960" indent="-2199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l-PL" sz="2800" b="0" strike="noStrike" spc="-1">
                <a:solidFill>
                  <a:srgbClr val="000000"/>
                </a:solidFill>
                <a:latin typeface="-apple-system"/>
                <a:ea typeface="DejaVu Sans"/>
              </a:rPr>
              <a:t>E = {(a, b), (b, c), (c, d), (d, a)}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2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2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800" b="0" strike="noStrike" spc="-1">
                <a:solidFill>
                  <a:srgbClr val="000000"/>
                </a:solidFill>
                <a:latin typeface="-apple-system"/>
                <a:ea typeface="DejaVu Sans"/>
              </a:rPr>
              <a:t>Příklady sledů: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2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800" b="0" strike="noStrike" spc="-1">
                <a:solidFill>
                  <a:srgbClr val="000000"/>
                </a:solidFill>
                <a:latin typeface="-apple-system"/>
                <a:ea typeface="DejaVu Sans"/>
              </a:rPr>
              <a:t>s = (a, b, c) sled z vrcholu a do vrcholu c. 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2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800" b="0" strike="noStrike" spc="-1">
                <a:solidFill>
                  <a:srgbClr val="000000"/>
                </a:solidFill>
                <a:latin typeface="-apple-system"/>
                <a:ea typeface="DejaVu Sans"/>
              </a:rPr>
              <a:t>s = (a, b, c, d, a) sled z vrcholu a do vrcholu a. 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24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title"/>
          </p:nvPr>
        </p:nvSpPr>
        <p:spPr>
          <a:xfrm>
            <a:off x="838080" y="31860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Cesta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2" name="PlaceHolder 2"/>
          <p:cNvSpPr>
            <a:spLocks noGrp="1"/>
          </p:cNvSpPr>
          <p:nvPr>
            <p:ph/>
          </p:nvPr>
        </p:nvSpPr>
        <p:spPr>
          <a:xfrm>
            <a:off x="838080" y="18723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Je to sled, ale ve kterém se neopakují vrcholy.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Příklad: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u="sng" strike="noStrike" spc="-1">
                <a:solidFill>
                  <a:srgbClr val="0563C1"/>
                </a:solidFill>
                <a:uFillTx/>
                <a:latin typeface="Calibri"/>
                <a:ea typeface="DejaVu Sans"/>
                <a:hlinkClick r:id="rId2"/>
              </a:rPr>
              <a:t>https://teorie-grafu.cz/zakladni-pojmy/cesta-a-souvislost-grafu.php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Příklad na neohodnoceném neorientovaném grafu: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Představte si, že ve Štěkavém kraji leží města: Alíkov, Bojarov, Cleaní, Dixice, Ellanov, Flekovice, Gorov, Harrykov. Na následujícím obrázku jsou vrcholy města a hrany představují silnice. Vypište všechny trasy, jak se dostat z Alíkova do Harrykova, přičemž každým městem se projede pouze jednou na dané trase.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75" name="Picture 4"/>
          <p:cNvPicPr/>
          <p:nvPr/>
        </p:nvPicPr>
        <p:blipFill>
          <a:blip r:embed="rId2"/>
          <a:stretch/>
        </p:blipFill>
        <p:spPr>
          <a:xfrm>
            <a:off x="2956320" y="3808080"/>
            <a:ext cx="3978720" cy="2306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PlaceHolder 1"/>
          <p:cNvSpPr>
            <a:spLocks noGrp="1"/>
          </p:cNvSpPr>
          <p:nvPr>
            <p:ph/>
          </p:nvPr>
        </p:nvSpPr>
        <p:spPr>
          <a:xfrm>
            <a:off x="838080" y="683640"/>
            <a:ext cx="10513800" cy="5491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Kolik jsi našel cest?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Jaká cesta v grafu byla nejkratší?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Výsledek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8" name="PlaceHolder 2"/>
          <p:cNvSpPr>
            <a:spLocks noGrp="1"/>
          </p:cNvSpPr>
          <p:nvPr>
            <p:ph/>
          </p:nvPr>
        </p:nvSpPr>
        <p:spPr>
          <a:xfrm>
            <a:off x="771840" y="1488240"/>
            <a:ext cx="3589920" cy="880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Cest bylo 13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Jednotlivé trasy jsou: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9" name="TextovéPole 3"/>
          <p:cNvSpPr/>
          <p:nvPr/>
        </p:nvSpPr>
        <p:spPr>
          <a:xfrm>
            <a:off x="2787480" y="2769840"/>
            <a:ext cx="1773720" cy="292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ACDFH</a:t>
            </a:r>
            <a:br>
              <a:rPr sz="2800"/>
            </a:b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ACDFGH</a:t>
            </a:r>
            <a:br>
              <a:rPr sz="2800"/>
            </a:b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ACDBFH</a:t>
            </a:r>
            <a:br>
              <a:rPr sz="2800"/>
            </a:b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ACDBFGH</a:t>
            </a:r>
            <a:br>
              <a:rPr sz="2800"/>
            </a:b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ACEGH</a:t>
            </a:r>
            <a:br>
              <a:rPr sz="2800"/>
            </a:b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ACEGFH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0" name="TextovéPole 4"/>
          <p:cNvSpPr/>
          <p:nvPr/>
        </p:nvSpPr>
        <p:spPr>
          <a:xfrm>
            <a:off x="792000" y="2769840"/>
            <a:ext cx="1762920" cy="335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ABFH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ABFGH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ABDFH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ABDFGH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ABDCEGH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ABDCEGFH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ABFDCEGH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1" name="TextovéPole 5"/>
          <p:cNvSpPr/>
          <p:nvPr/>
        </p:nvSpPr>
        <p:spPr>
          <a:xfrm>
            <a:off x="6143400" y="2476800"/>
            <a:ext cx="4632480" cy="173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0" strike="noStrike" spc="-1">
                <a:solidFill>
                  <a:srgbClr val="000000"/>
                </a:solidFill>
                <a:latin typeface="Calibri"/>
                <a:ea typeface="DejaVu Sans"/>
              </a:rPr>
              <a:t>Nelze určit nejkratší cestu, protože nejsou uvedené vzdálenosti</a:t>
            </a:r>
            <a:endParaRPr lang="cs-CZ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Příklad</a:t>
            </a:r>
            <a:endParaRPr lang="cs-CZ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74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Představte si, že ve Štěkavém kraji leží města: Alíkov, Bojarov, Cleaní, Dixice, Ella nov, Flekovice, Gorov, Harrykov. </a:t>
            </a: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4" name="Obrázek 8"/>
          <p:cNvPicPr/>
          <p:nvPr/>
        </p:nvPicPr>
        <p:blipFill>
          <a:blip r:embed="rId2"/>
          <a:stretch/>
        </p:blipFill>
        <p:spPr>
          <a:xfrm>
            <a:off x="1775520" y="2374200"/>
            <a:ext cx="8809200" cy="33678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F55A3C1E-7CC4-4BF3-8D5D-9F1164314022}" type="slidenum">
              <a:rPr/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Řešení</a:t>
            </a: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6" name="Zástupný obsah 5"/>
          <p:cNvPicPr/>
          <p:nvPr/>
        </p:nvPicPr>
        <p:blipFill>
          <a:blip r:embed="rId2"/>
          <a:stretch/>
        </p:blipFill>
        <p:spPr>
          <a:xfrm>
            <a:off x="609480" y="1772640"/>
            <a:ext cx="10542960" cy="107928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4D94B555-1DBF-4C25-ABCA-D50D2DC82847}" type="slidenum">
              <a:t>39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Příklad: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8" name="Picture 2"/>
          <p:cNvPicPr/>
          <p:nvPr/>
        </p:nvPicPr>
        <p:blipFill>
          <a:blip r:embed="rId2"/>
          <a:stretch/>
        </p:blipFill>
        <p:spPr>
          <a:xfrm>
            <a:off x="2617560" y="1825560"/>
            <a:ext cx="6954840" cy="4349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Výsledek: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0" name="Picture 2"/>
          <p:cNvPicPr/>
          <p:nvPr/>
        </p:nvPicPr>
        <p:blipFill>
          <a:blip r:embed="rId2"/>
          <a:stretch/>
        </p:blipFill>
        <p:spPr>
          <a:xfrm>
            <a:off x="2600280" y="3253680"/>
            <a:ext cx="6989400" cy="1493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PlaceHolder 1"/>
          <p:cNvSpPr>
            <a:spLocks noGrp="1"/>
          </p:cNvSpPr>
          <p:nvPr>
            <p:ph type="title"/>
          </p:nvPr>
        </p:nvSpPr>
        <p:spPr>
          <a:xfrm>
            <a:off x="838080" y="31860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Souvislý a nesouvislý graf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2" name="Zástupný obsah 8"/>
          <p:cNvPicPr/>
          <p:nvPr/>
        </p:nvPicPr>
        <p:blipFill>
          <a:blip r:embed="rId2"/>
          <a:stretch/>
        </p:blipFill>
        <p:spPr>
          <a:xfrm>
            <a:off x="1212120" y="2198880"/>
            <a:ext cx="9765720" cy="2642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PlaceHolder 1"/>
          <p:cNvSpPr>
            <a:spLocks noGrp="1"/>
          </p:cNvSpPr>
          <p:nvPr>
            <p:ph type="title"/>
          </p:nvPr>
        </p:nvSpPr>
        <p:spPr>
          <a:xfrm>
            <a:off x="838080" y="31860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Jak poznat souvislý a nesouvislý graf?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Souvislý graf – mezi každými dvěma uzly existuje </a:t>
            </a:r>
            <a:r>
              <a:rPr lang="cs-CZ" sz="2800" b="1" strike="noStrike" spc="-1">
                <a:solidFill>
                  <a:srgbClr val="FF0000"/>
                </a:solidFill>
                <a:latin typeface="Calibri"/>
                <a:ea typeface="DejaVu Sans"/>
              </a:rPr>
              <a:t>sled</a:t>
            </a: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PlaceHolder 1"/>
          <p:cNvSpPr>
            <a:spLocks noGrp="1"/>
          </p:cNvSpPr>
          <p:nvPr>
            <p:ph type="title"/>
          </p:nvPr>
        </p:nvSpPr>
        <p:spPr>
          <a:xfrm>
            <a:off x="1523880" y="541080"/>
            <a:ext cx="9142200" cy="95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60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Eulerův tah</a:t>
            </a:r>
            <a:endParaRPr lang="cs-CZ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6" name="PlaceHolder 2"/>
          <p:cNvSpPr>
            <a:spLocks noGrp="1"/>
          </p:cNvSpPr>
          <p:nvPr>
            <p:ph type="subTitle"/>
          </p:nvPr>
        </p:nvSpPr>
        <p:spPr>
          <a:xfrm>
            <a:off x="1091880" y="1744920"/>
            <a:ext cx="3234240" cy="4281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28600"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4000" b="0" strike="noStrike" spc="-1">
                <a:solidFill>
                  <a:srgbClr val="000000"/>
                </a:solidFill>
                <a:latin typeface="Ubuntu"/>
                <a:ea typeface="Calibri"/>
              </a:rPr>
              <a:t>LZE ZAKRESLIT DOMEK JEDNÍM TAHEM?</a:t>
            </a:r>
            <a:endParaRPr lang="cs-CZ" sz="40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7" name="Obrázek 3"/>
          <p:cNvPicPr/>
          <p:nvPr/>
        </p:nvPicPr>
        <p:blipFill>
          <a:blip r:embed="rId2"/>
          <a:stretch/>
        </p:blipFill>
        <p:spPr>
          <a:xfrm>
            <a:off x="5895720" y="1615680"/>
            <a:ext cx="3533760" cy="4410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PlaceHolder 1"/>
          <p:cNvSpPr>
            <a:spLocks noGrp="1"/>
          </p:cNvSpPr>
          <p:nvPr>
            <p:ph/>
          </p:nvPr>
        </p:nvSpPr>
        <p:spPr>
          <a:xfrm>
            <a:off x="838080" y="1931350"/>
            <a:ext cx="10513800" cy="290957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85000" lnSpcReduction="20000"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4000" b="0" strike="noStrike" spc="-1" dirty="0">
                <a:solidFill>
                  <a:srgbClr val="000000"/>
                </a:solidFill>
                <a:latin typeface="Ubuntu"/>
                <a:ea typeface="Calibri"/>
              </a:rPr>
              <a:t>Lze projít všechny hrany jedním tahem, takovému </a:t>
            </a: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4000" b="0" strike="noStrike" spc="-1" dirty="0">
                <a:solidFill>
                  <a:srgbClr val="000000"/>
                </a:solidFill>
                <a:latin typeface="Ubuntu"/>
                <a:ea typeface="Calibri"/>
              </a:rPr>
              <a:t>tahu říkáme </a:t>
            </a:r>
            <a:r>
              <a:rPr lang="cs-CZ" sz="4000" b="0" u="sng" strike="noStrike" spc="-1" dirty="0">
                <a:solidFill>
                  <a:srgbClr val="000000"/>
                </a:solidFill>
                <a:highlight>
                  <a:srgbClr val="FFFF00"/>
                </a:highlight>
                <a:uFillTx/>
                <a:latin typeface="Ubuntu"/>
                <a:ea typeface="Calibri"/>
              </a:rPr>
              <a:t>Eulerův tah</a:t>
            </a:r>
            <a:r>
              <a:rPr lang="cs-CZ" sz="4000" b="0" strike="noStrike" spc="-1" dirty="0">
                <a:solidFill>
                  <a:srgbClr val="000000"/>
                </a:solidFill>
                <a:latin typeface="Ubuntu"/>
                <a:ea typeface="Calibri"/>
              </a:rPr>
              <a:t>. </a:t>
            </a: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4000" spc="-1" dirty="0">
                <a:solidFill>
                  <a:srgbClr val="000000"/>
                </a:solidFill>
                <a:latin typeface="Ubuntu"/>
                <a:ea typeface="Calibri"/>
              </a:rPr>
              <a:t>Tedy musí být splněny všechny podmínky:</a:t>
            </a:r>
          </a:p>
          <a:p>
            <a:pPr marL="800100" indent="-571500">
              <a:lnSpc>
                <a:spcPct val="9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</a:pPr>
            <a:r>
              <a:rPr lang="cs-CZ" sz="4000" spc="-1" dirty="0">
                <a:solidFill>
                  <a:srgbClr val="FF0000"/>
                </a:solidFill>
                <a:latin typeface="Ubuntu"/>
                <a:ea typeface="Calibri"/>
              </a:rPr>
              <a:t>musím projít všechny hrany, ale pouze 1x</a:t>
            </a:r>
          </a:p>
          <a:p>
            <a:pPr marL="800100" indent="-571500">
              <a:lnSpc>
                <a:spcPct val="9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</a:pPr>
            <a:r>
              <a:rPr lang="cs-CZ" sz="4000" spc="-1" dirty="0">
                <a:solidFill>
                  <a:srgbClr val="FF0000"/>
                </a:solidFill>
                <a:latin typeface="Ubuntu"/>
                <a:ea typeface="Calibri"/>
              </a:rPr>
              <a:t>musí být graf souvislý</a:t>
            </a: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4000" spc="-1" dirty="0">
                <a:solidFill>
                  <a:srgbClr val="000000"/>
                </a:solidFill>
                <a:latin typeface="Ubuntu"/>
                <a:ea typeface="Calibri"/>
              </a:rPr>
              <a:t>     (můžou se opakovat vrcholy)</a:t>
            </a:r>
          </a:p>
          <a:p>
            <a:pPr marL="800100" indent="-571500">
              <a:lnSpc>
                <a:spcPct val="9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</a:pPr>
            <a:endParaRPr lang="cs-CZ" sz="4000" b="0" strike="noStrike" spc="-1" dirty="0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4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200" b="0" strike="noStrike" spc="-1">
                <a:solidFill>
                  <a:srgbClr val="000000"/>
                </a:solidFill>
                <a:latin typeface="Arial"/>
                <a:ea typeface="DejaVu Sans"/>
              </a:rPr>
              <a:t>O čem si nyní budeme povídat?</a:t>
            </a:r>
            <a:endParaRPr lang="cs-CZ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0" name="Zástupný obsah 11"/>
          <p:cNvPicPr/>
          <p:nvPr/>
        </p:nvPicPr>
        <p:blipFill>
          <a:blip r:embed="rId2"/>
          <a:stretch/>
        </p:blipFill>
        <p:spPr>
          <a:xfrm>
            <a:off x="3935880" y="1193760"/>
            <a:ext cx="4103640" cy="4268520"/>
          </a:xfrm>
          <a:prstGeom prst="rect">
            <a:avLst/>
          </a:prstGeom>
          <a:ln w="0">
            <a:noFill/>
          </a:ln>
        </p:spPr>
      </p:pic>
      <p:sp>
        <p:nvSpPr>
          <p:cNvPr id="601" name="TextovéPole 12"/>
          <p:cNvSpPr/>
          <p:nvPr/>
        </p:nvSpPr>
        <p:spPr>
          <a:xfrm>
            <a:off x="2603880" y="5664240"/>
            <a:ext cx="77155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1800" b="1" strike="noStrike" spc="-1">
                <a:solidFill>
                  <a:srgbClr val="000000"/>
                </a:solidFill>
                <a:latin typeface="Arial"/>
                <a:ea typeface="DejaVu Sans"/>
              </a:rPr>
              <a:t>https://user.mendelu.cz/marik/inzmat/slidy/grafy/index_d.html#slide-0</a:t>
            </a:r>
            <a:endParaRPr lang="cs-CZ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5295A8E3-573B-4EEF-ADD9-D9AFC96AEEB7}" type="slidenum">
              <a:rPr/>
              <a:t>46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PlaceHolder 1"/>
          <p:cNvSpPr>
            <a:spLocks noGrp="1"/>
          </p:cNvSpPr>
          <p:nvPr>
            <p:ph type="title"/>
          </p:nvPr>
        </p:nvSpPr>
        <p:spPr>
          <a:xfrm>
            <a:off x="838080" y="31860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Strom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3" name="PlaceHolder 2"/>
          <p:cNvSpPr>
            <a:spLocks noGrp="1"/>
          </p:cNvSpPr>
          <p:nvPr>
            <p:ph/>
          </p:nvPr>
        </p:nvSpPr>
        <p:spPr>
          <a:xfrm>
            <a:off x="838080" y="18723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Strom je minimální souvislý graf bez kružnic.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1" strike="noStrike" spc="-1">
                <a:solidFill>
                  <a:srgbClr val="FF0000"/>
                </a:solidFill>
                <a:latin typeface="Calibri Light"/>
                <a:ea typeface="DejaVu Sans"/>
              </a:rPr>
              <a:t>Kostra grafu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5" name="PlaceHolder 2"/>
          <p:cNvSpPr>
            <a:spLocks noGrp="1"/>
          </p:cNvSpPr>
          <p:nvPr>
            <p:ph/>
          </p:nvPr>
        </p:nvSpPr>
        <p:spPr>
          <a:xfrm>
            <a:off x="1043280" y="1804320"/>
            <a:ext cx="10321200" cy="2953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- Kostra grafu je </a:t>
            </a:r>
            <a:r>
              <a:rPr lang="cs-CZ" sz="2800" b="1" strike="noStrike" spc="-1">
                <a:solidFill>
                  <a:srgbClr val="FF0000"/>
                </a:solidFill>
                <a:latin typeface="Calibri"/>
                <a:ea typeface="DejaVu Sans"/>
              </a:rPr>
              <a:t>strom</a:t>
            </a: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- Kostru grafu můžeme hledat v ohodnoceném, neohodnoceném a ve smíšeném grafu. (Ohodnocený graf má uvedené například vzdálenosti.)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- V ohodnoceném grafu spojujeme všechny vrcholy s co nejnižší celkovou váhou – minimální kostra grafu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Optimalizace: hledám</a:t>
            </a:r>
            <a:r>
              <a:rPr lang="cs-CZ" sz="44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 minimální kostru grafu</a:t>
            </a: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. 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7" name="Zástupný obsah 4"/>
          <p:cNvPicPr/>
          <p:nvPr/>
        </p:nvPicPr>
        <p:blipFill>
          <a:blip r:embed="rId2"/>
          <a:stretch/>
        </p:blipFill>
        <p:spPr>
          <a:xfrm>
            <a:off x="2800080" y="1884960"/>
            <a:ext cx="5865840" cy="4414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Výsledek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800" b="0" strike="noStrike" spc="-1">
                <a:solidFill>
                  <a:srgbClr val="000000"/>
                </a:solidFill>
                <a:latin typeface="Google Sans"/>
                <a:ea typeface="DejaVu Sans"/>
              </a:rPr>
              <a:t>Celková váha kostry s hranami 1-3, 2-3, 2-4 a 3-5 je 11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Obrázek 301"/>
          <p:cNvPicPr/>
          <p:nvPr/>
        </p:nvPicPr>
        <p:blipFill>
          <a:blip r:embed="rId2"/>
          <a:stretch/>
        </p:blipFill>
        <p:spPr>
          <a:xfrm>
            <a:off x="609120" y="1824480"/>
            <a:ext cx="10971720" cy="3536280"/>
          </a:xfrm>
          <a:prstGeom prst="rect">
            <a:avLst/>
          </a:prstGeom>
          <a:ln w="0">
            <a:noFill/>
          </a:ln>
        </p:spPr>
      </p:pic>
      <p:sp>
        <p:nvSpPr>
          <p:cNvPr id="611" name="TextovéPole 302"/>
          <p:cNvSpPr/>
          <p:nvPr/>
        </p:nvSpPr>
        <p:spPr>
          <a:xfrm>
            <a:off x="1895040" y="5627880"/>
            <a:ext cx="8284680" cy="80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cs-CZ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Zdroj:</a:t>
            </a:r>
            <a:endParaRPr lang="cs-CZ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1600" b="0" u="sng" strike="noStrike" spc="-1">
                <a:solidFill>
                  <a:srgbClr val="0563C1"/>
                </a:solidFill>
                <a:uFillTx/>
                <a:latin typeface="Calibri"/>
                <a:ea typeface="DejaVu Sans"/>
                <a:hlinkClick r:id="rId3"/>
              </a:rPr>
              <a:t>https://teorie-grafu.cz/zakladni-pojmy/kostra-grafu.php</a:t>
            </a:r>
            <a:r>
              <a:rPr lang="cs-CZ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cs-CZ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Kostry grafu – vyznačené fialově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D331AF50-62EF-4091-A8EA-6112E64D4143}" type="slidenum">
              <a:rPr/>
              <a:t>51</a:t>
            </a:fld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Příklad:</a:t>
            </a:r>
            <a:endParaRPr lang="cs-CZ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4" name="PlaceHolder 2"/>
          <p:cNvSpPr>
            <a:spLocks noGrp="1"/>
          </p:cNvSpPr>
          <p:nvPr>
            <p:ph/>
          </p:nvPr>
        </p:nvSpPr>
        <p:spPr>
          <a:xfrm>
            <a:off x="609480" y="2125800"/>
            <a:ext cx="4045680" cy="899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Vytvoř minimální </a:t>
            </a:r>
            <a:br>
              <a:rPr lang="cs-CZ" b="0" strike="noStrike" spc="-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cs-CZ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kostru v grafu.</a:t>
            </a:r>
            <a:endParaRPr lang="cs-CZ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5" name="Obrázek 5"/>
          <p:cNvPicPr/>
          <p:nvPr/>
        </p:nvPicPr>
        <p:blipFill>
          <a:blip r:embed="rId2"/>
          <a:stretch/>
        </p:blipFill>
        <p:spPr>
          <a:xfrm>
            <a:off x="3863880" y="1340640"/>
            <a:ext cx="6859080" cy="46076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A7317C29-D69B-488D-8146-70585E1E167C}" type="slidenum">
              <a:rPr/>
              <a:t>52</a:t>
            </a:fld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Příklad</a:t>
            </a:r>
            <a:r>
              <a:rPr lang="cs-CZ" sz="3600" b="0" strike="noStrike" spc="-1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endParaRPr lang="cs-CZ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7" name="PlaceHolder 2"/>
          <p:cNvSpPr>
            <a:spLocks noGrp="1"/>
          </p:cNvSpPr>
          <p:nvPr>
            <p:ph/>
          </p:nvPr>
        </p:nvSpPr>
        <p:spPr>
          <a:xfrm>
            <a:off x="590040" y="2017080"/>
            <a:ext cx="3685680" cy="1463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4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Vytvoř minimální kostru grafu,</a:t>
            </a:r>
            <a:br>
              <a:rPr sz="2400"/>
            </a:br>
            <a:r>
              <a:rPr lang="cs-CZ" sz="2400" b="1" strike="noStrike" spc="-1">
                <a:solidFill>
                  <a:srgbClr val="000000"/>
                </a:solidFill>
                <a:latin typeface="Calibri Light"/>
                <a:ea typeface="DejaVu Sans"/>
              </a:rPr>
              <a:t>počet dlaždic je vzdálenost: </a:t>
            </a:r>
            <a:endParaRPr lang="cs-CZ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18" name="Obrázek 4"/>
          <p:cNvPicPr/>
          <p:nvPr/>
        </p:nvPicPr>
        <p:blipFill>
          <a:blip r:embed="rId2"/>
          <a:stretch/>
        </p:blipFill>
        <p:spPr>
          <a:xfrm>
            <a:off x="4655880" y="1124640"/>
            <a:ext cx="6633720" cy="44564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8F917E46-4614-479E-9D0C-E078008FF3CC}" type="slidenum">
              <a:t>53</a:t>
            </a:fld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600" b="1" strike="noStrike" spc="-1">
                <a:solidFill>
                  <a:srgbClr val="000000"/>
                </a:solidFill>
                <a:latin typeface="Arial"/>
                <a:ea typeface="DejaVu Sans"/>
              </a:rPr>
              <a:t>Řešení</a:t>
            </a:r>
            <a:endParaRPr lang="cs-CZ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0" name="Obrázek 5"/>
          <p:cNvPicPr/>
          <p:nvPr/>
        </p:nvPicPr>
        <p:blipFill>
          <a:blip r:embed="rId2"/>
          <a:stretch/>
        </p:blipFill>
        <p:spPr>
          <a:xfrm>
            <a:off x="2514240" y="1078200"/>
            <a:ext cx="7162560" cy="470124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435BCB90-F183-429B-9065-30D0284D3172}" type="slidenum">
              <a:rPr/>
              <a:t>54</a:t>
            </a:fld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PlaceHolder 1"/>
          <p:cNvSpPr>
            <a:spLocks noGrp="1"/>
          </p:cNvSpPr>
          <p:nvPr>
            <p:ph/>
          </p:nvPr>
        </p:nvSpPr>
        <p:spPr>
          <a:xfrm>
            <a:off x="695520" y="2061000"/>
            <a:ext cx="10971720" cy="1825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Cyklus je taková cesta, která začíná a končí ve stejném uzlu.</a:t>
            </a:r>
          </a:p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4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Opakem cyklického grafu je acyklický graf, což je abstraktní graf, který nemá cyklus.</a:t>
            </a:r>
            <a:endParaRPr lang="cs-CZ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8" name="PlaceHolder 2"/>
          <p:cNvSpPr>
            <a:spLocks noGrp="1"/>
          </p:cNvSpPr>
          <p:nvPr>
            <p:ph type="title"/>
          </p:nvPr>
        </p:nvSpPr>
        <p:spPr>
          <a:xfrm>
            <a:off x="695520" y="76464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000" b="0" strike="noStrike" spc="-1">
                <a:solidFill>
                  <a:srgbClr val="000000"/>
                </a:solidFill>
                <a:latin typeface="Arial"/>
                <a:ea typeface="DejaVu Sans"/>
              </a:rPr>
              <a:t>Cyklus</a:t>
            </a:r>
            <a:endParaRPr lang="cs-CZ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E4D01616-EC17-422F-93B9-3F111449B10A}" type="slidenum">
              <a:rPr/>
              <a:t>55</a:t>
            </a:fld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PlaceHolder 1"/>
          <p:cNvSpPr>
            <a:spLocks noGrp="1"/>
          </p:cNvSpPr>
          <p:nvPr>
            <p:ph/>
          </p:nvPr>
        </p:nvSpPr>
        <p:spPr>
          <a:xfrm>
            <a:off x="695520" y="2060999"/>
            <a:ext cx="10971720" cy="376952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sz="1800" dirty="0">
                <a:hlinkClick r:id="rId2"/>
              </a:rPr>
              <a:t>https://cs.wikipedia.org/wiki/Multigraf</a:t>
            </a:r>
            <a:endParaRPr lang="cs-CZ" sz="18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b="1" dirty="0"/>
              <a:t>Vytvoř graf G=(6, 18).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b="1" dirty="0"/>
              <a:t>Graf může například vypadat takto: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cs-CZ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b="1" u="sng" dirty="0"/>
              <a:t>Orientovaný </a:t>
            </a:r>
            <a:r>
              <a:rPr lang="cs-CZ" b="1" u="sng" dirty="0" err="1"/>
              <a:t>multigraf</a:t>
            </a:r>
            <a:endParaRPr lang="cs-CZ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cs-CZ" b="1" dirty="0"/>
              <a:t>- musí mít paralelní hrany</a:t>
            </a:r>
            <a:r>
              <a:rPr lang="cs-CZ" dirty="0"/>
              <a:t> </a:t>
            </a:r>
            <a:r>
              <a:rPr lang="cs-CZ" b="1" dirty="0"/>
              <a:t>orientované ve stejném směru</a:t>
            </a:r>
            <a:r>
              <a:rPr lang="cs-CZ" dirty="0"/>
              <a:t>.</a:t>
            </a:r>
          </a:p>
          <a:p>
            <a:pPr marL="22860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8" name="PlaceHolder 2"/>
          <p:cNvSpPr>
            <a:spLocks noGrp="1"/>
          </p:cNvSpPr>
          <p:nvPr>
            <p:ph type="title"/>
          </p:nvPr>
        </p:nvSpPr>
        <p:spPr>
          <a:xfrm>
            <a:off x="695520" y="76464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4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Multigraf</a:t>
            </a:r>
            <a:endParaRPr lang="cs-CZ" sz="4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E4D01616-EC17-422F-93B9-3F111449B10A}" type="slidenum">
              <a:rPr/>
              <a:t>56</a:t>
            </a:fld>
            <a:endParaRPr/>
          </a:p>
        </p:txBody>
      </p:sp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F7DB7759-91D2-A101-FDF3-A2C60D4F4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148" y="1908720"/>
            <a:ext cx="3106993" cy="310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3068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u="sng" strike="noStrike" spc="-1">
                <a:solidFill>
                  <a:srgbClr val="000000"/>
                </a:solidFill>
                <a:uFillTx/>
                <a:latin typeface="Calibri Light"/>
                <a:ea typeface="DejaVu Sans"/>
              </a:rPr>
              <a:t>Spojité a nespojité hodnoty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Spojité hodnoty: mohou nabývat nekonečně mnoho hodnot na intervalu. Tedy: mezi sousedními hodnotami 0 a 1 je nekonečně mnoho hodnot, například: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0,001; 0,00011, 0,000111111 atd.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Diskrétní hodnoty jsou jako body na ose, kde nebereme v potaz hodnoty mezi nimi. Jako rozsvítit a zhasnout. Diskrétní hodnotu můžeme v jistém smyslu chápat jako zaokrouhlení čísla na celou hodnotu.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Diskrétní matematika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Pojem diskrétní znamená nespojitá. Procesy v PC popisujeme slovy, kde je využívána abeceda </a:t>
            </a:r>
            <a:r>
              <a:rPr lang="cs-CZ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nespojitých hodnot nul a jedniček</a:t>
            </a: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. Zde mezi nulou a jedničkou nejsou žádné další hodnoty -&gt; nespojité hodnoty.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Do diskrétní matematiky spadají tyto </a:t>
            </a:r>
            <a:r>
              <a:rPr lang="cs-CZ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matematické disciplíny</a:t>
            </a: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-"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Kódování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-"/>
              <a:tabLst>
                <a:tab pos="0" algn="l"/>
              </a:tabLst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Šifrování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-"/>
              <a:tabLst>
                <a:tab pos="0" algn="l"/>
              </a:tabLst>
            </a:pPr>
            <a:r>
              <a:rPr lang="cs-CZ" sz="2800" b="1" strike="noStrike" spc="-1">
                <a:solidFill>
                  <a:srgbClr val="FF0000"/>
                </a:solidFill>
                <a:latin typeface="Calibri"/>
                <a:ea typeface="DejaVu Sans"/>
              </a:rPr>
              <a:t>Teorie grafů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Teorie grafů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Je to </a:t>
            </a:r>
            <a:r>
              <a:rPr lang="cs-CZ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matematická disciplína</a:t>
            </a: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, která se zabývá vztahy mezi objekty a uzly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Tato věda je stará cca 300 let a je dnes součástí moderní informatiky.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cs-CZ" sz="4400" b="0" strike="noStrike" spc="-1">
                <a:solidFill>
                  <a:srgbClr val="000000"/>
                </a:solidFill>
                <a:latin typeface="Calibri Light"/>
                <a:ea typeface="DejaVu Sans"/>
              </a:rPr>
              <a:t>Zdroje</a:t>
            </a:r>
            <a:endParaRPr lang="cs-CZ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u="sng" strike="noStrike" spc="-1">
                <a:solidFill>
                  <a:srgbClr val="0563C1"/>
                </a:solidFill>
                <a:uFillTx/>
                <a:latin typeface="Calibri"/>
                <a:ea typeface="DejaVu Sans"/>
                <a:hlinkClick r:id="rId2"/>
              </a:rPr>
              <a:t>https://commons.wikimedia.org/wiki/File:7_bridges.svg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u="sng" strike="noStrike" spc="-1">
                <a:solidFill>
                  <a:srgbClr val="0563C1"/>
                </a:solidFill>
                <a:uFillTx/>
                <a:latin typeface="Calibri"/>
                <a:ea typeface="DejaVu Sans"/>
                <a:hlinkClick r:id="rId3"/>
              </a:rPr>
              <a:t>https://cs.wikipedia.org/wiki/Fotosynt%C3%A9za#/media/Soubor:Fotosynt%C3%A9za.svg</a:t>
            </a:r>
            <a:r>
              <a:rPr lang="cs-CZ" sz="2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4"/>
              </a:rPr>
              <a:t>https://imysleni.cz/images/vzdelavaci_materialy/Inf/NS-Zaklady-informatiky.pdf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5"/>
              </a:rPr>
              <a:t>https://imysleni.cz/images/vzdelavaci_materialy/Inf/ZS-Zaklady-informatiky.pdf</a:t>
            </a:r>
            <a:r>
              <a:rPr lang="cs-CZ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6"/>
              </a:rPr>
              <a:t>https://yesit.eu</a:t>
            </a:r>
            <a:r>
              <a:rPr lang="cs-CZ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800" b="0" u="sng" strike="noStrike" spc="-1">
                <a:solidFill>
                  <a:srgbClr val="0563C1"/>
                </a:solidFill>
                <a:uFillTx/>
                <a:latin typeface="Arial"/>
                <a:ea typeface="DejaVu Sans"/>
                <a:hlinkClick r:id="rId7"/>
              </a:rPr>
              <a:t>https://yesit.cz</a:t>
            </a:r>
            <a:r>
              <a:rPr lang="cs-CZ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cs-CZ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laceHolder 1"/>
          <p:cNvSpPr>
            <a:spLocks noGrp="1"/>
          </p:cNvSpPr>
          <p:nvPr>
            <p:ph type="subTitle"/>
          </p:nvPr>
        </p:nvSpPr>
        <p:spPr>
          <a:xfrm>
            <a:off x="1559520" y="1989000"/>
            <a:ext cx="9720360" cy="278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cs-CZ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Děkuji za pozornost</a:t>
            </a:r>
            <a:endParaRPr lang="cs-CZ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0" indent="0" algn="ctr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None/>
            </a:pPr>
            <a:r>
              <a:rPr lang="cs-CZ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Milan Mroczkowski</a:t>
            </a:r>
            <a:endParaRPr lang="cs-CZ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5A3840B6-3057-4CC3-9A08-9C925D5EE974}" type="slidenum">
              <a:t>61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849</TotalTime>
  <Words>1528</Words>
  <Application>Microsoft Office PowerPoint</Application>
  <PresentationFormat>Širokoúhlá obrazovka</PresentationFormat>
  <Paragraphs>200</Paragraphs>
  <Slides>61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12</vt:i4>
      </vt:variant>
      <vt:variant>
        <vt:lpstr>Nadpisy snímků</vt:lpstr>
      </vt:variant>
      <vt:variant>
        <vt:i4>61</vt:i4>
      </vt:variant>
    </vt:vector>
  </HeadingPairs>
  <TitlesOfParts>
    <vt:vector size="82" baseType="lpstr">
      <vt:lpstr>-apple-system</vt:lpstr>
      <vt:lpstr>Arial</vt:lpstr>
      <vt:lpstr>Calibri</vt:lpstr>
      <vt:lpstr>Calibri Light</vt:lpstr>
      <vt:lpstr>Google Sans</vt:lpstr>
      <vt:lpstr>Symbol</vt:lpstr>
      <vt:lpstr>Times New Roman</vt:lpstr>
      <vt:lpstr>Ubuntu</vt:lpstr>
      <vt:lpstr>Wingdings</vt:lpstr>
      <vt:lpstr>Motiv Office</vt:lpstr>
      <vt:lpstr>Motiv Office</vt:lpstr>
      <vt:lpstr>Motiv Office</vt:lpstr>
      <vt:lpstr>Motiv Office</vt:lpstr>
      <vt:lpstr>Motiv Office</vt:lpstr>
      <vt:lpstr>Motiv Office</vt:lpstr>
      <vt:lpstr>Motiv Office</vt:lpstr>
      <vt:lpstr>Motiv Office</vt:lpstr>
      <vt:lpstr>Motiv Office</vt:lpstr>
      <vt:lpstr>Motiv Office</vt:lpstr>
      <vt:lpstr>Motiv Office</vt:lpstr>
      <vt:lpstr>Motiv Office</vt:lpstr>
      <vt:lpstr> Modelování pomocí grafů a schémat, Teorie grafů</vt:lpstr>
      <vt:lpstr>Opakování</vt:lpstr>
      <vt:lpstr>Opakování: Systém</vt:lpstr>
      <vt:lpstr>Opakování: Model</vt:lpstr>
      <vt:lpstr>Ukázka modelu:</vt:lpstr>
      <vt:lpstr>Výsledek:</vt:lpstr>
      <vt:lpstr>S jakým modelem pracují následující profese?</vt:lpstr>
      <vt:lpstr>Výsledek</vt:lpstr>
      <vt:lpstr>Opakování: Grafový model</vt:lpstr>
      <vt:lpstr>Řešení</vt:lpstr>
      <vt:lpstr>Obrázkový model: koloběh vody</vt:lpstr>
      <vt:lpstr>Jak se nazývá tento model? </vt:lpstr>
      <vt:lpstr>Řešení</vt:lpstr>
      <vt:lpstr>Pokus se podle obrázku doplnit tabulku</vt:lpstr>
      <vt:lpstr>Řešení</vt:lpstr>
      <vt:lpstr>Opakování: Zadání</vt:lpstr>
      <vt:lpstr>Opakování: Řešení</vt:lpstr>
      <vt:lpstr>Opakování: Linky metra</vt:lpstr>
      <vt:lpstr>Řešení</vt:lpstr>
      <vt:lpstr>Prezentace aplikace PowerPoint</vt:lpstr>
      <vt:lpstr>Nové: Teorie grafů</vt:lpstr>
      <vt:lpstr>Teorie grafů – proč používáme?</vt:lpstr>
      <vt:lpstr>Název úlohy: 7 mostů města Královce</vt:lpstr>
      <vt:lpstr>Lze projít všechny mosty jedním tahem?</vt:lpstr>
      <vt:lpstr>Vytvořím si vrcholy (uzly) (V = vertex)</vt:lpstr>
      <vt:lpstr>Vrcholy spojím pomocí hran (E = edge, hrana)</vt:lpstr>
      <vt:lpstr>Nyní překreslím: vidím 4 vrcholy a 7 hran.</vt:lpstr>
      <vt:lpstr>Lze projít všechny mosty 1x a skončit na začátku?</vt:lpstr>
      <vt:lpstr>Výsledek: nejde. To byla nejstarší úloha v Teorii grafů.  Příklad: 7 mostů Královce není reálným grafem, ale abstraktním grafem. Graf je abstraktní struktura, která se skládá z množiny vrcholů a množiny hran. </vt:lpstr>
      <vt:lpstr>Jak chápat graf v Teorii grafů</vt:lpstr>
      <vt:lpstr>Orientované a neorientované grafy</vt:lpstr>
      <vt:lpstr>Ohodnocené a neohodnocené grafy</vt:lpstr>
      <vt:lpstr>Sled (s)</vt:lpstr>
      <vt:lpstr>Cesta</vt:lpstr>
      <vt:lpstr>Příklad na neohodnoceném neorientovaném grafu:</vt:lpstr>
      <vt:lpstr>Prezentace aplikace PowerPoint</vt:lpstr>
      <vt:lpstr>Výsledek</vt:lpstr>
      <vt:lpstr>Příklad</vt:lpstr>
      <vt:lpstr>Řešení</vt:lpstr>
      <vt:lpstr>Příklad:</vt:lpstr>
      <vt:lpstr>Výsledek:</vt:lpstr>
      <vt:lpstr>Souvislý a nesouvislý graf</vt:lpstr>
      <vt:lpstr>Jak poznat souvislý a nesouvislý graf?</vt:lpstr>
      <vt:lpstr>Eulerův tah</vt:lpstr>
      <vt:lpstr>Prezentace aplikace PowerPoint</vt:lpstr>
      <vt:lpstr>O čem si nyní budeme povídat?</vt:lpstr>
      <vt:lpstr>Strom</vt:lpstr>
      <vt:lpstr>Kostra grafu</vt:lpstr>
      <vt:lpstr>Optimalizace: hledám minimální kostru grafu. </vt:lpstr>
      <vt:lpstr>Výsledek</vt:lpstr>
      <vt:lpstr>Kostry grafu – vyznačené fialově</vt:lpstr>
      <vt:lpstr>Příklad:</vt:lpstr>
      <vt:lpstr>Příklad:</vt:lpstr>
      <vt:lpstr>Řešení</vt:lpstr>
      <vt:lpstr>Cyklus</vt:lpstr>
      <vt:lpstr>Multigraf</vt:lpstr>
      <vt:lpstr>Spojité a nespojité hodnoty</vt:lpstr>
      <vt:lpstr>Diskrétní matematika</vt:lpstr>
      <vt:lpstr>Teorie grafů</vt:lpstr>
      <vt:lpstr>Zdroje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Milan Mroczkowski</dc:creator>
  <dc:description/>
  <cp:lastModifiedBy>Milan Mroczkowski</cp:lastModifiedBy>
  <cp:revision>217</cp:revision>
  <dcterms:created xsi:type="dcterms:W3CDTF">2023-04-15T13:31:44Z</dcterms:created>
  <dcterms:modified xsi:type="dcterms:W3CDTF">2025-02-24T06:07:27Z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Širokoúhlá obrazovka</vt:lpwstr>
  </property>
  <property fmtid="{D5CDD505-2E9C-101B-9397-08002B2CF9AE}" pid="4" name="Slides">
    <vt:i4>60</vt:i4>
  </property>
</Properties>
</file>